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75213" cy="4280376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500" userDrawn="1">
          <p15:clr>
            <a:srgbClr val="A4A3A4"/>
          </p15:clr>
        </p15:guide>
        <p15:guide id="2" pos="464" userDrawn="1">
          <p15:clr>
            <a:srgbClr val="A4A3A4"/>
          </p15:clr>
        </p15:guide>
        <p15:guide id="3" pos="18607" userDrawn="1">
          <p15:clr>
            <a:srgbClr val="A4A3A4"/>
          </p15:clr>
        </p15:guide>
        <p15:guide id="4" orient="horz" pos="395" userDrawn="1">
          <p15:clr>
            <a:srgbClr val="A4A3A4"/>
          </p15:clr>
        </p15:guide>
        <p15:guide id="5" orient="horz" pos="3525" userDrawn="1">
          <p15:clr>
            <a:srgbClr val="A4A3A4"/>
          </p15:clr>
        </p15:guide>
        <p15:guide id="6" orient="horz" pos="917" userDrawn="1">
          <p15:clr>
            <a:srgbClr val="A4A3A4"/>
          </p15:clr>
        </p15:guide>
        <p15:guide id="8" orient="horz" pos="1371" userDrawn="1">
          <p15:clr>
            <a:srgbClr val="A4A3A4"/>
          </p15:clr>
        </p15:guide>
        <p15:guide id="9" orient="horz" pos="25048" userDrawn="1">
          <p15:clr>
            <a:srgbClr val="A4A3A4"/>
          </p15:clr>
        </p15:guide>
        <p15:guide id="10" orient="horz" pos="3049" userDrawn="1">
          <p15:clr>
            <a:srgbClr val="A4A3A4"/>
          </p15:clr>
        </p15:guide>
        <p15:guide id="11" orient="horz" pos="24595" userDrawn="1">
          <p15:clr>
            <a:srgbClr val="A4A3A4"/>
          </p15:clr>
        </p15:guide>
        <p15:guide id="24" pos="9535" userDrawn="1">
          <p15:clr>
            <a:srgbClr val="A4A3A4"/>
          </p15:clr>
        </p15:guide>
        <p15:guide id="30" orient="horz" pos="13482" userDrawn="1">
          <p15:clr>
            <a:srgbClr val="A4A3A4"/>
          </p15:clr>
        </p15:guide>
        <p15:guide id="31" pos="5000" userDrawn="1">
          <p15:clr>
            <a:srgbClr val="A4A3A4"/>
          </p15:clr>
        </p15:guide>
        <p15:guide id="32" pos="14071" userDrawn="1">
          <p15:clr>
            <a:srgbClr val="A4A3A4"/>
          </p15:clr>
        </p15:guide>
        <p15:guide id="33" orient="horz" pos="13481" userDrawn="1">
          <p15:clr>
            <a:srgbClr val="A4A3A4"/>
          </p15:clr>
        </p15:guide>
        <p15:guide id="34" orient="horz" pos="10442" userDrawn="1">
          <p15:clr>
            <a:srgbClr val="A4A3A4"/>
          </p15:clr>
        </p15:guide>
        <p15:guide id="36" orient="horz" pos="16566" userDrawn="1">
          <p15:clr>
            <a:srgbClr val="A4A3A4"/>
          </p15:clr>
        </p15:guide>
        <p15:guide id="37" orient="horz" pos="9989" userDrawn="1">
          <p15:clr>
            <a:srgbClr val="A4A3A4"/>
          </p15:clr>
        </p15:guide>
        <p15:guide id="38" pos="4546" userDrawn="1">
          <p15:clr>
            <a:srgbClr val="A4A3A4"/>
          </p15:clr>
        </p15:guide>
        <p15:guide id="39" pos="14525" userDrawn="1">
          <p15:clr>
            <a:srgbClr val="A4A3A4"/>
          </p15:clr>
        </p15:guide>
        <p15:guide id="41" orient="horz" pos="5408" userDrawn="1">
          <p15:clr>
            <a:srgbClr val="A4A3A4"/>
          </p15:clr>
        </p15:guide>
        <p15:guide id="42" orient="horz" pos="56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5D00"/>
    <a:srgbClr val="595A6C"/>
    <a:srgbClr val="E5F5E0"/>
    <a:srgbClr val="EDF8FB"/>
    <a:srgbClr val="B2E2E2"/>
    <a:srgbClr val="A1D99B"/>
    <a:srgbClr val="66C2A4"/>
    <a:srgbClr val="238B45"/>
    <a:srgbClr val="31A354"/>
    <a:srgbClr val="0091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unkle Formatvorlage 1 - Akz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22" autoAdjust="0"/>
    <p:restoredTop sz="94591" autoAdjust="0"/>
  </p:normalViewPr>
  <p:slideViewPr>
    <p:cSldViewPr snapToGrid="0">
      <p:cViewPr>
        <p:scale>
          <a:sx n="70" d="100"/>
          <a:sy n="70" d="100"/>
        </p:scale>
        <p:origin x="-2868" y="-14208"/>
      </p:cViewPr>
      <p:guideLst>
        <p:guide orient="horz" pos="26500"/>
        <p:guide pos="464"/>
        <p:guide pos="18607"/>
        <p:guide orient="horz" pos="395"/>
        <p:guide orient="horz" pos="3525"/>
        <p:guide orient="horz" pos="917"/>
        <p:guide orient="horz" pos="1371"/>
        <p:guide orient="horz" pos="25048"/>
        <p:guide orient="horz" pos="3049"/>
        <p:guide orient="horz" pos="24595"/>
        <p:guide pos="9535"/>
        <p:guide orient="horz" pos="13482"/>
        <p:guide pos="5000"/>
        <p:guide pos="14071"/>
        <p:guide orient="horz" pos="13481"/>
        <p:guide orient="horz" pos="10442"/>
        <p:guide orient="horz" pos="16566"/>
        <p:guide orient="horz" pos="9989"/>
        <p:guide pos="4546"/>
        <p:guide pos="14525"/>
        <p:guide orient="horz" pos="5408"/>
        <p:guide orient="horz" pos="56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D:\Koch\plo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de-DE"/>
              <a:t>Result</a:t>
            </a:r>
            <a:r>
              <a:rPr lang="de-DE" baseline="0"/>
              <a:t> of cluster analysis</a:t>
            </a:r>
            <a:endParaRPr lang="de-DE"/>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de-DE"/>
        </a:p>
      </c:txPr>
    </c:title>
    <c:autoTitleDeleted val="0"/>
    <c:plotArea>
      <c:layout/>
      <c:barChart>
        <c:barDir val="col"/>
        <c:grouping val="stacked"/>
        <c:varyColors val="0"/>
        <c:ser>
          <c:idx val="0"/>
          <c:order val="0"/>
          <c:tx>
            <c:strRef>
              <c:f>[plots.xlsx]Tabelle1!$A$2</c:f>
              <c:strCache>
                <c:ptCount val="1"/>
                <c:pt idx="0">
                  <c:v>Northeastern slope plots</c:v>
                </c:pt>
              </c:strCache>
            </c:strRef>
          </c:tx>
          <c:spPr>
            <a:gradFill rotWithShape="1">
              <a:gsLst>
                <a:gs pos="0">
                  <a:schemeClr val="accent6">
                    <a:tint val="77000"/>
                    <a:satMod val="103000"/>
                    <a:lumMod val="102000"/>
                    <a:tint val="94000"/>
                  </a:schemeClr>
                </a:gs>
                <a:gs pos="50000">
                  <a:schemeClr val="accent6">
                    <a:tint val="77000"/>
                    <a:satMod val="110000"/>
                    <a:lumMod val="100000"/>
                    <a:shade val="100000"/>
                  </a:schemeClr>
                </a:gs>
                <a:gs pos="100000">
                  <a:schemeClr val="accent6">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[plots.xlsx]Tabelle1!$B$1:$C$1</c:f>
              <c:strCache>
                <c:ptCount val="2"/>
                <c:pt idx="0">
                  <c:v>Cluster 1</c:v>
                </c:pt>
                <c:pt idx="1">
                  <c:v>Cluster 2</c:v>
                </c:pt>
              </c:strCache>
            </c:strRef>
          </c:cat>
          <c:val>
            <c:numRef>
              <c:f>[plots.xlsx]Tabelle1!$B$2:$C$2</c:f>
              <c:numCache>
                <c:formatCode>General</c:formatCode>
                <c:ptCount val="2"/>
                <c:pt idx="0">
                  <c:v>1</c:v>
                </c:pt>
                <c:pt idx="1">
                  <c:v>9</c:v>
                </c:pt>
              </c:numCache>
            </c:numRef>
          </c:val>
          <c:extLst xmlns:c16r2="http://schemas.microsoft.com/office/drawing/2015/06/chart">
            <c:ext xmlns:c16="http://schemas.microsoft.com/office/drawing/2014/chart" uri="{C3380CC4-5D6E-409C-BE32-E72D297353CC}">
              <c16:uniqueId val="{00000000-901E-47D5-80AD-7AA531FF179B}"/>
            </c:ext>
          </c:extLst>
        </c:ser>
        <c:ser>
          <c:idx val="1"/>
          <c:order val="1"/>
          <c:tx>
            <c:strRef>
              <c:f>[plots.xlsx]Tabelle1!$A$3</c:f>
              <c:strCache>
                <c:ptCount val="1"/>
                <c:pt idx="0">
                  <c:v>Southwestern slope plots</c:v>
                </c:pt>
              </c:strCache>
            </c:strRef>
          </c:tx>
          <c:spPr>
            <a:gradFill rotWithShape="1">
              <a:gsLst>
                <a:gs pos="0">
                  <a:schemeClr val="accent6">
                    <a:shade val="76000"/>
                    <a:satMod val="103000"/>
                    <a:lumMod val="102000"/>
                    <a:tint val="94000"/>
                  </a:schemeClr>
                </a:gs>
                <a:gs pos="50000">
                  <a:schemeClr val="accent6">
                    <a:shade val="76000"/>
                    <a:satMod val="110000"/>
                    <a:lumMod val="100000"/>
                    <a:shade val="100000"/>
                  </a:schemeClr>
                </a:gs>
                <a:gs pos="100000">
                  <a:schemeClr val="accent6">
                    <a:shade val="76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[plots.xlsx]Tabelle1!$B$1:$C$1</c:f>
              <c:strCache>
                <c:ptCount val="2"/>
                <c:pt idx="0">
                  <c:v>Cluster 1</c:v>
                </c:pt>
                <c:pt idx="1">
                  <c:v>Cluster 2</c:v>
                </c:pt>
              </c:strCache>
            </c:strRef>
          </c:cat>
          <c:val>
            <c:numRef>
              <c:f>[plots.xlsx]Tabelle1!$B$3:$C$3</c:f>
              <c:numCache>
                <c:formatCode>General</c:formatCode>
                <c:ptCount val="2"/>
                <c:pt idx="0">
                  <c:v>9</c:v>
                </c:pt>
                <c:pt idx="1">
                  <c:v>1</c:v>
                </c:pt>
              </c:numCache>
            </c:numRef>
          </c:val>
          <c:extLst xmlns:c16r2="http://schemas.microsoft.com/office/drawing/2015/06/chart">
            <c:ext xmlns:c16="http://schemas.microsoft.com/office/drawing/2014/chart" uri="{C3380CC4-5D6E-409C-BE32-E72D297353CC}">
              <c16:uniqueId val="{00000001-901E-47D5-80AD-7AA531FF179B}"/>
            </c:ext>
          </c:extLst>
        </c:ser>
        <c:dLbls>
          <c:showLegendKey val="0"/>
          <c:showVal val="0"/>
          <c:showCatName val="0"/>
          <c:showSerName val="0"/>
          <c:showPercent val="0"/>
          <c:showBubbleSize val="0"/>
        </c:dLbls>
        <c:gapWidth val="75"/>
        <c:overlap val="100"/>
        <c:axId val="407043888"/>
        <c:axId val="407044280"/>
      </c:barChart>
      <c:catAx>
        <c:axId val="4070438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de-DE"/>
          </a:p>
        </c:txPr>
        <c:crossAx val="407044280"/>
        <c:crosses val="autoZero"/>
        <c:auto val="1"/>
        <c:lblAlgn val="ctr"/>
        <c:lblOffset val="100"/>
        <c:noMultiLvlLbl val="0"/>
      </c:catAx>
      <c:valAx>
        <c:axId val="40704428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de-DE"/>
          </a:p>
        </c:txPr>
        <c:crossAx val="407043888"/>
        <c:crosses val="autoZero"/>
        <c:crossBetween val="between"/>
      </c:valAx>
      <c:spPr>
        <a:noFill/>
        <a:ln>
          <a:noFill/>
        </a:ln>
        <a:effectLst/>
      </c:spPr>
    </c:plotArea>
    <c:legend>
      <c:legendPos val="b"/>
      <c:layout>
        <c:manualLayout>
          <c:xMode val="edge"/>
          <c:yMode val="edge"/>
          <c:x val="0.14928636075662957"/>
          <c:y val="0.89833280839895013"/>
          <c:w val="0.72728934745225815"/>
          <c:h val="7.500052493438320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de-DE"/>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de-DE"/>
              <a:t>Titelmasterformat durch Klicken bearbeiten</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FD243E5D-9ACC-4472-9DF0-818B9D4AE99C}" type="datetimeFigureOut">
              <a:rPr lang="de-DE" smtClean="0"/>
              <a:t>22.05.2018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393C153-D25A-4B78-913A-FB92010951BF}" type="slidenum">
              <a:rPr lang="de-DE" smtClean="0"/>
              <a:t>‹Nr.›</a:t>
            </a:fld>
            <a:endParaRPr lang="de-DE"/>
          </a:p>
        </p:txBody>
      </p:sp>
    </p:spTree>
    <p:extLst>
      <p:ext uri="{BB962C8B-B14F-4D97-AF65-F5344CB8AC3E}">
        <p14:creationId xmlns:p14="http://schemas.microsoft.com/office/powerpoint/2010/main" val="2067393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243E5D-9ACC-4472-9DF0-818B9D4AE99C}" type="datetimeFigureOut">
              <a:rPr lang="de-DE" smtClean="0"/>
              <a:t>22.05.2018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393C153-D25A-4B78-913A-FB92010951BF}" type="slidenum">
              <a:rPr lang="de-DE" smtClean="0"/>
              <a:t>‹Nr.›</a:t>
            </a:fld>
            <a:endParaRPr lang="de-DE"/>
          </a:p>
        </p:txBody>
      </p:sp>
    </p:spTree>
    <p:extLst>
      <p:ext uri="{BB962C8B-B14F-4D97-AF65-F5344CB8AC3E}">
        <p14:creationId xmlns:p14="http://schemas.microsoft.com/office/powerpoint/2010/main" val="1539779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243E5D-9ACC-4472-9DF0-818B9D4AE99C}" type="datetimeFigureOut">
              <a:rPr lang="de-DE" smtClean="0"/>
              <a:t>22.05.2018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393C153-D25A-4B78-913A-FB92010951BF}" type="slidenum">
              <a:rPr lang="de-DE" smtClean="0"/>
              <a:t>‹Nr.›</a:t>
            </a:fld>
            <a:endParaRPr lang="de-DE"/>
          </a:p>
        </p:txBody>
      </p:sp>
    </p:spTree>
    <p:extLst>
      <p:ext uri="{BB962C8B-B14F-4D97-AF65-F5344CB8AC3E}">
        <p14:creationId xmlns:p14="http://schemas.microsoft.com/office/powerpoint/2010/main" val="252012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243E5D-9ACC-4472-9DF0-818B9D4AE99C}" type="datetimeFigureOut">
              <a:rPr lang="de-DE" smtClean="0"/>
              <a:t>22.05.2018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393C153-D25A-4B78-913A-FB92010951BF}" type="slidenum">
              <a:rPr lang="de-DE" smtClean="0"/>
              <a:t>‹Nr.›</a:t>
            </a:fld>
            <a:endParaRPr lang="de-DE"/>
          </a:p>
        </p:txBody>
      </p:sp>
    </p:spTree>
    <p:extLst>
      <p:ext uri="{BB962C8B-B14F-4D97-AF65-F5344CB8AC3E}">
        <p14:creationId xmlns:p14="http://schemas.microsoft.com/office/powerpoint/2010/main" val="3737118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de-DE"/>
              <a:t>Titelmasterformat durch Klicken bearbeiten</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FD243E5D-9ACC-4472-9DF0-818B9D4AE99C}" type="datetimeFigureOut">
              <a:rPr lang="de-DE" smtClean="0"/>
              <a:t>22.05.2018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393C153-D25A-4B78-913A-FB92010951BF}" type="slidenum">
              <a:rPr lang="de-DE" smtClean="0"/>
              <a:t>‹Nr.›</a:t>
            </a:fld>
            <a:endParaRPr lang="de-DE"/>
          </a:p>
        </p:txBody>
      </p:sp>
    </p:spTree>
    <p:extLst>
      <p:ext uri="{BB962C8B-B14F-4D97-AF65-F5344CB8AC3E}">
        <p14:creationId xmlns:p14="http://schemas.microsoft.com/office/powerpoint/2010/main" val="186836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D243E5D-9ACC-4472-9DF0-818B9D4AE99C}" type="datetimeFigureOut">
              <a:rPr lang="de-DE" smtClean="0"/>
              <a:t>22.05.2018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393C153-D25A-4B78-913A-FB92010951BF}" type="slidenum">
              <a:rPr lang="de-DE" smtClean="0"/>
              <a:t>‹Nr.›</a:t>
            </a:fld>
            <a:endParaRPr lang="de-DE"/>
          </a:p>
        </p:txBody>
      </p:sp>
    </p:spTree>
    <p:extLst>
      <p:ext uri="{BB962C8B-B14F-4D97-AF65-F5344CB8AC3E}">
        <p14:creationId xmlns:p14="http://schemas.microsoft.com/office/powerpoint/2010/main" val="3166666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Formatvorlagen des Textmasters bearbeiten</a:t>
            </a:r>
          </a:p>
        </p:txBody>
      </p:sp>
      <p:sp>
        <p:nvSpPr>
          <p:cNvPr id="4" name="Content Placeholder 3"/>
          <p:cNvSpPr>
            <a:spLocks noGrp="1"/>
          </p:cNvSpPr>
          <p:nvPr>
            <p:ph sz="half" idx="2"/>
          </p:nvPr>
        </p:nvSpPr>
        <p:spPr>
          <a:xfrm>
            <a:off x="2085368" y="15635264"/>
            <a:ext cx="12807832" cy="22997117"/>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Formatvorlagen des Textmasters bearbeiten</a:t>
            </a:r>
          </a:p>
        </p:txBody>
      </p:sp>
      <p:sp>
        <p:nvSpPr>
          <p:cNvPr id="6" name="Content Placeholder 5"/>
          <p:cNvSpPr>
            <a:spLocks noGrp="1"/>
          </p:cNvSpPr>
          <p:nvPr>
            <p:ph sz="quarter" idx="4"/>
          </p:nvPr>
        </p:nvSpPr>
        <p:spPr>
          <a:xfrm>
            <a:off x="15326828" y="15635264"/>
            <a:ext cx="12870909" cy="22997117"/>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D243E5D-9ACC-4472-9DF0-818B9D4AE99C}" type="datetimeFigureOut">
              <a:rPr lang="de-DE" smtClean="0"/>
              <a:t>22.05.2018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C393C153-D25A-4B78-913A-FB92010951BF}" type="slidenum">
              <a:rPr lang="de-DE" smtClean="0"/>
              <a:t>‹Nr.›</a:t>
            </a:fld>
            <a:endParaRPr lang="de-DE"/>
          </a:p>
        </p:txBody>
      </p:sp>
    </p:spTree>
    <p:extLst>
      <p:ext uri="{BB962C8B-B14F-4D97-AF65-F5344CB8AC3E}">
        <p14:creationId xmlns:p14="http://schemas.microsoft.com/office/powerpoint/2010/main" val="412450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FD243E5D-9ACC-4472-9DF0-818B9D4AE99C}" type="datetimeFigureOut">
              <a:rPr lang="de-DE" smtClean="0"/>
              <a:t>22.05.2018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C393C153-D25A-4B78-913A-FB92010951BF}" type="slidenum">
              <a:rPr lang="de-DE" smtClean="0"/>
              <a:t>‹Nr.›</a:t>
            </a:fld>
            <a:endParaRPr lang="de-DE"/>
          </a:p>
        </p:txBody>
      </p:sp>
    </p:spTree>
    <p:extLst>
      <p:ext uri="{BB962C8B-B14F-4D97-AF65-F5344CB8AC3E}">
        <p14:creationId xmlns:p14="http://schemas.microsoft.com/office/powerpoint/2010/main" val="4075061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243E5D-9ACC-4472-9DF0-818B9D4AE99C}" type="datetimeFigureOut">
              <a:rPr lang="de-DE" smtClean="0"/>
              <a:t>22.05.2018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C393C153-D25A-4B78-913A-FB92010951BF}" type="slidenum">
              <a:rPr lang="de-DE" smtClean="0"/>
              <a:t>‹Nr.›</a:t>
            </a:fld>
            <a:endParaRPr lang="de-DE"/>
          </a:p>
        </p:txBody>
      </p:sp>
    </p:spTree>
    <p:extLst>
      <p:ext uri="{BB962C8B-B14F-4D97-AF65-F5344CB8AC3E}">
        <p14:creationId xmlns:p14="http://schemas.microsoft.com/office/powerpoint/2010/main" val="2387623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Titelmasterformat durch Klicken bearbeiten</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FD243E5D-9ACC-4472-9DF0-818B9D4AE99C}" type="datetimeFigureOut">
              <a:rPr lang="de-DE" smtClean="0"/>
              <a:t>22.05.2018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393C153-D25A-4B78-913A-FB92010951BF}" type="slidenum">
              <a:rPr lang="de-DE" smtClean="0"/>
              <a:t>‹Nr.›</a:t>
            </a:fld>
            <a:endParaRPr lang="de-DE"/>
          </a:p>
        </p:txBody>
      </p:sp>
    </p:spTree>
    <p:extLst>
      <p:ext uri="{BB962C8B-B14F-4D97-AF65-F5344CB8AC3E}">
        <p14:creationId xmlns:p14="http://schemas.microsoft.com/office/powerpoint/2010/main" val="3381573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de-DE"/>
              <a:t>Bild durch Klicken auf Symbol hinzufügen</a:t>
            </a:r>
            <a:endParaRPr lang="en-US"/>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FD243E5D-9ACC-4472-9DF0-818B9D4AE99C}" type="datetimeFigureOut">
              <a:rPr lang="de-DE" smtClean="0"/>
              <a:t>22.05.2018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393C153-D25A-4B78-913A-FB92010951BF}" type="slidenum">
              <a:rPr lang="de-DE" smtClean="0"/>
              <a:t>‹Nr.›</a:t>
            </a:fld>
            <a:endParaRPr lang="de-DE"/>
          </a:p>
        </p:txBody>
      </p:sp>
    </p:spTree>
    <p:extLst>
      <p:ext uri="{BB962C8B-B14F-4D97-AF65-F5344CB8AC3E}">
        <p14:creationId xmlns:p14="http://schemas.microsoft.com/office/powerpoint/2010/main" val="1858254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FD243E5D-9ACC-4472-9DF0-818B9D4AE99C}" type="datetimeFigureOut">
              <a:rPr lang="de-DE" smtClean="0"/>
              <a:t>22.05.2018</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C393C153-D25A-4B78-913A-FB92010951BF}" type="slidenum">
              <a:rPr lang="de-DE" smtClean="0"/>
              <a:t>‹Nr.›</a:t>
            </a:fld>
            <a:endParaRPr lang="de-DE"/>
          </a:p>
        </p:txBody>
      </p:sp>
    </p:spTree>
    <p:extLst>
      <p:ext uri="{BB962C8B-B14F-4D97-AF65-F5344CB8AC3E}">
        <p14:creationId xmlns:p14="http://schemas.microsoft.com/office/powerpoint/2010/main" val="17502753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5.jpe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chart" Target="../charts/chart1.xml"/><Relationship Id="rId15" Type="http://schemas.openxmlformats.org/officeDocument/2006/relationships/image" Target="../media/image13.jpe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F5E0"/>
        </a:solidFill>
        <a:effectLst/>
      </p:bgPr>
    </p:bg>
    <p:spTree>
      <p:nvGrpSpPr>
        <p:cNvPr id="1" name=""/>
        <p:cNvGrpSpPr/>
        <p:nvPr/>
      </p:nvGrpSpPr>
      <p:grpSpPr>
        <a:xfrm>
          <a:off x="0" y="0"/>
          <a:ext cx="0" cy="0"/>
          <a:chOff x="0" y="0"/>
          <a:chExt cx="0" cy="0"/>
        </a:xfrm>
      </p:grpSpPr>
      <p:pic>
        <p:nvPicPr>
          <p:cNvPr id="14" name="Grafik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882" y="30686387"/>
            <a:ext cx="4689458" cy="3046576"/>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26950" y="30649132"/>
            <a:ext cx="4430217" cy="3078027"/>
          </a:xfrm>
          <a:prstGeom prst="rect">
            <a:avLst/>
          </a:prstGeom>
        </p:spPr>
      </p:pic>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6564" y="30649132"/>
            <a:ext cx="4561216" cy="3049389"/>
          </a:xfrm>
          <a:prstGeom prst="rect">
            <a:avLst/>
          </a:prstGeom>
        </p:spPr>
      </p:pic>
      <p:graphicFrame>
        <p:nvGraphicFramePr>
          <p:cNvPr id="54" name="Diagramm 53">
            <a:extLst>
              <a:ext uri="{FF2B5EF4-FFF2-40B4-BE49-F238E27FC236}">
                <a16:creationId xmlns="" xmlns:xdr="http://schemas.openxmlformats.org/drawingml/2006/spreadsheetDrawing" xmlns:a16="http://schemas.microsoft.com/office/drawing/2014/main" xmlns:lc="http://schemas.openxmlformats.org/drawingml/2006/lockedCanvas" id="{9B270A8D-399B-4E69-879D-9DDC83520FF4}"/>
              </a:ext>
            </a:extLst>
          </p:cNvPr>
          <p:cNvGraphicFramePr>
            <a:graphicFrameLocks/>
          </p:cNvGraphicFramePr>
          <p:nvPr>
            <p:extLst>
              <p:ext uri="{D42A27DB-BD31-4B8C-83A1-F6EECF244321}">
                <p14:modId xmlns:p14="http://schemas.microsoft.com/office/powerpoint/2010/main" val="599535852"/>
              </p:ext>
            </p:extLst>
          </p:nvPr>
        </p:nvGraphicFramePr>
        <p:xfrm>
          <a:off x="15376564" y="33909734"/>
          <a:ext cx="4561216" cy="2361611"/>
        </p:xfrm>
        <a:graphic>
          <a:graphicData uri="http://schemas.openxmlformats.org/drawingml/2006/chart">
            <c:chart xmlns:c="http://schemas.openxmlformats.org/drawingml/2006/chart" xmlns:r="http://schemas.openxmlformats.org/officeDocument/2006/relationships" r:id="rId5"/>
          </a:graphicData>
        </a:graphic>
      </p:graphicFrame>
      <p:pic>
        <p:nvPicPr>
          <p:cNvPr id="22" name="Grafik 21">
            <a:extLst>
              <a:ext uri="{FF2B5EF4-FFF2-40B4-BE49-F238E27FC236}">
                <a16:creationId xmlns="" xmlns:a16="http://schemas.microsoft.com/office/drawing/2014/main" id="{1DD808B1-BFC1-4DA3-BF20-E54B61219E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046" y="25450053"/>
            <a:ext cx="5403712" cy="4070868"/>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p:spPr>
      </p:pic>
      <p:pic>
        <p:nvPicPr>
          <p:cNvPr id="233" name="Grafik 232">
            <a:extLst>
              <a:ext uri="{FF2B5EF4-FFF2-40B4-BE49-F238E27FC236}">
                <a16:creationId xmlns="" xmlns:a16="http://schemas.microsoft.com/office/drawing/2014/main" id="{97C09C58-0B16-48D2-B64C-5A18BBCC80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2523" y="25444948"/>
            <a:ext cx="5405764" cy="4054322"/>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p:spPr>
      </p:pic>
      <p:pic>
        <p:nvPicPr>
          <p:cNvPr id="29" name="Grafik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75384" y="25444719"/>
            <a:ext cx="5401244" cy="4050933"/>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p:spPr>
      </p:pic>
      <p:pic>
        <p:nvPicPr>
          <p:cNvPr id="225" name="Grafik 2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261691" y="25444719"/>
            <a:ext cx="5425974" cy="4069481"/>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p:spPr>
      </p:pic>
      <p:pic>
        <p:nvPicPr>
          <p:cNvPr id="227" name="Grafik 2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390284" y="25444719"/>
            <a:ext cx="5403840" cy="4052880"/>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p:spPr>
      </p:pic>
      <p:grpSp>
        <p:nvGrpSpPr>
          <p:cNvPr id="23" name="Gruppieren 22"/>
          <p:cNvGrpSpPr/>
          <p:nvPr/>
        </p:nvGrpSpPr>
        <p:grpSpPr>
          <a:xfrm>
            <a:off x="15367795" y="20119917"/>
            <a:ext cx="11705764" cy="4901019"/>
            <a:chOff x="15148720" y="19740270"/>
            <a:chExt cx="11705764" cy="4893647"/>
          </a:xfrm>
        </p:grpSpPr>
        <p:sp>
          <p:nvSpPr>
            <p:cNvPr id="21" name="Rechteck 20"/>
            <p:cNvSpPr/>
            <p:nvPr/>
          </p:nvSpPr>
          <p:spPr>
            <a:xfrm>
              <a:off x="15148720" y="19740270"/>
              <a:ext cx="11705764" cy="4893647"/>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p>
              <a:pPr algn="just"/>
              <a:endParaRPr lang="en-US" sz="2400" b="1" dirty="0">
                <a:solidFill>
                  <a:schemeClr val="tx1"/>
                </a:solidFill>
                <a:latin typeface="Calibri" panose="020F0502020204030204" pitchFamily="34" charset="0"/>
                <a:cs typeface="Calibri" panose="020F0502020204030204" pitchFamily="34" charset="0"/>
              </a:endParaRPr>
            </a:p>
            <a:p>
              <a:pPr algn="just"/>
              <a:endParaRPr lang="en-US" sz="2400" b="1" dirty="0">
                <a:latin typeface="Calibri" panose="020F0502020204030204" pitchFamily="34" charset="0"/>
                <a:cs typeface="Calibri" panose="020F0502020204030204" pitchFamily="34" charset="0"/>
              </a:endParaRPr>
            </a:p>
            <a:p>
              <a:pPr algn="just"/>
              <a:endParaRPr lang="en-US" sz="2400" b="1" dirty="0">
                <a:solidFill>
                  <a:schemeClr val="tx1"/>
                </a:solidFill>
                <a:latin typeface="Calibri" panose="020F0502020204030204" pitchFamily="34" charset="0"/>
                <a:cs typeface="Calibri" panose="020F0502020204030204" pitchFamily="34" charset="0"/>
              </a:endParaRPr>
            </a:p>
            <a:p>
              <a:pPr algn="just"/>
              <a:endParaRPr lang="en-US" sz="2400" b="1" dirty="0">
                <a:latin typeface="Calibri" panose="020F0502020204030204" pitchFamily="34" charset="0"/>
                <a:cs typeface="Calibri" panose="020F0502020204030204" pitchFamily="34" charset="0"/>
              </a:endParaRPr>
            </a:p>
            <a:p>
              <a:pPr algn="just"/>
              <a:endParaRPr lang="en-US" sz="2400" b="1" dirty="0">
                <a:solidFill>
                  <a:schemeClr val="tx1"/>
                </a:solidFill>
                <a:latin typeface="Calibri" panose="020F0502020204030204" pitchFamily="34" charset="0"/>
                <a:cs typeface="Calibri" panose="020F0502020204030204" pitchFamily="34" charset="0"/>
              </a:endParaRPr>
            </a:p>
            <a:p>
              <a:pPr algn="just"/>
              <a:endParaRPr lang="en-US" sz="2400" b="1" dirty="0">
                <a:latin typeface="Calibri" panose="020F0502020204030204" pitchFamily="34" charset="0"/>
                <a:cs typeface="Calibri" panose="020F0502020204030204" pitchFamily="34" charset="0"/>
              </a:endParaRPr>
            </a:p>
            <a:p>
              <a:pPr algn="just"/>
              <a:endParaRPr lang="en-US" sz="2400" b="1" dirty="0">
                <a:solidFill>
                  <a:schemeClr val="tx1"/>
                </a:solidFill>
                <a:latin typeface="Calibri" panose="020F0502020204030204" pitchFamily="34" charset="0"/>
                <a:cs typeface="Calibri" panose="020F0502020204030204" pitchFamily="34" charset="0"/>
              </a:endParaRPr>
            </a:p>
            <a:p>
              <a:pPr algn="just"/>
              <a:endParaRPr lang="en-US" sz="2400" b="1" dirty="0">
                <a:latin typeface="Calibri" panose="020F0502020204030204" pitchFamily="34" charset="0"/>
                <a:cs typeface="Calibri" panose="020F0502020204030204" pitchFamily="34" charset="0"/>
              </a:endParaRPr>
            </a:p>
            <a:p>
              <a:pPr algn="just"/>
              <a:endParaRPr lang="en-US" sz="2400" b="1" dirty="0">
                <a:solidFill>
                  <a:schemeClr val="tx1"/>
                </a:solidFill>
                <a:latin typeface="Calibri" panose="020F0502020204030204" pitchFamily="34" charset="0"/>
                <a:cs typeface="Calibri" panose="020F0502020204030204" pitchFamily="34" charset="0"/>
              </a:endParaRPr>
            </a:p>
            <a:p>
              <a:pPr algn="just"/>
              <a:endParaRPr lang="en-US" sz="2400" b="1" dirty="0">
                <a:latin typeface="Calibri" panose="020F0502020204030204" pitchFamily="34" charset="0"/>
                <a:cs typeface="Calibri" panose="020F0502020204030204" pitchFamily="34" charset="0"/>
              </a:endParaRPr>
            </a:p>
            <a:p>
              <a:pPr algn="just"/>
              <a:endParaRPr lang="en-US" sz="2400" b="1" dirty="0">
                <a:solidFill>
                  <a:schemeClr val="tx1"/>
                </a:solidFill>
                <a:latin typeface="Calibri" panose="020F0502020204030204" pitchFamily="34" charset="0"/>
                <a:cs typeface="Calibri" panose="020F0502020204030204" pitchFamily="34" charset="0"/>
              </a:endParaRPr>
            </a:p>
            <a:p>
              <a:pPr algn="just"/>
              <a:endParaRPr lang="en-US" sz="2400" b="1" dirty="0">
                <a:latin typeface="Calibri" panose="020F0502020204030204" pitchFamily="34" charset="0"/>
                <a:cs typeface="Calibri" panose="020F0502020204030204" pitchFamily="34" charset="0"/>
              </a:endParaRPr>
            </a:p>
            <a:p>
              <a:pPr algn="just"/>
              <a:endParaRPr lang="en-US" sz="2400" b="1" dirty="0">
                <a:solidFill>
                  <a:schemeClr val="tx1"/>
                </a:solidFill>
                <a:latin typeface="Calibri" panose="020F0502020204030204" pitchFamily="34" charset="0"/>
                <a:cs typeface="Calibri" panose="020F0502020204030204" pitchFamily="34" charset="0"/>
              </a:endParaRPr>
            </a:p>
          </p:txBody>
        </p:sp>
        <p:pic>
          <p:nvPicPr>
            <p:cNvPr id="20" name="Grafik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375388" y="19926632"/>
              <a:ext cx="4345409" cy="4538823"/>
            </a:xfrm>
            <a:prstGeom prst="rect">
              <a:avLst/>
            </a:prstGeom>
          </p:spPr>
        </p:pic>
      </p:grpSp>
      <p:sp>
        <p:nvSpPr>
          <p:cNvPr id="5" name="Textfeld 4"/>
          <p:cNvSpPr txBox="1"/>
          <p:nvPr/>
        </p:nvSpPr>
        <p:spPr>
          <a:xfrm>
            <a:off x="753567" y="6795794"/>
            <a:ext cx="28766492" cy="2062103"/>
          </a:xfrm>
          <a:prstGeom prst="rect">
            <a:avLst/>
          </a:prstGeom>
          <a:solidFill>
            <a:schemeClr val="accent6">
              <a:lumMod val="5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8000" b="1" dirty="0">
                <a:solidFill>
                  <a:schemeClr val="bg1"/>
                </a:solidFill>
                <a:latin typeface="Calibri" panose="020F0502020204030204" pitchFamily="34" charset="0"/>
                <a:cs typeface="Calibri" panose="020F0502020204030204" pitchFamily="34" charset="0"/>
              </a:rPr>
              <a:t>Plot-based Vegetation Survey in the </a:t>
            </a:r>
            <a:r>
              <a:rPr lang="en-US" sz="8000" b="1" dirty="0" err="1">
                <a:solidFill>
                  <a:schemeClr val="bg1"/>
                </a:solidFill>
                <a:latin typeface="Calibri" panose="020F0502020204030204" pitchFamily="34" charset="0"/>
                <a:cs typeface="Calibri" panose="020F0502020204030204" pitchFamily="34" charset="0"/>
              </a:rPr>
              <a:t>Teno</a:t>
            </a:r>
            <a:r>
              <a:rPr lang="en-US" sz="8000" b="1" dirty="0">
                <a:solidFill>
                  <a:schemeClr val="bg1"/>
                </a:solidFill>
                <a:latin typeface="Calibri" panose="020F0502020204030204" pitchFamily="34" charset="0"/>
                <a:cs typeface="Calibri" panose="020F0502020204030204" pitchFamily="34" charset="0"/>
              </a:rPr>
              <a:t> Mountains of Tenerife</a:t>
            </a:r>
          </a:p>
          <a:p>
            <a:pPr algn="ctr"/>
            <a:r>
              <a:rPr lang="en-US" sz="4800" dirty="0">
                <a:solidFill>
                  <a:schemeClr val="bg1"/>
                </a:solidFill>
                <a:latin typeface="Calibri" panose="020F0502020204030204" pitchFamily="34" charset="0"/>
                <a:cs typeface="Calibri" panose="020F0502020204030204" pitchFamily="34" charset="0"/>
              </a:rPr>
              <a:t>Are there differences in vegetation due to different slopes of a ridge in the </a:t>
            </a:r>
            <a:r>
              <a:rPr lang="en-US" sz="4800" dirty="0" err="1">
                <a:solidFill>
                  <a:schemeClr val="bg1"/>
                </a:solidFill>
                <a:latin typeface="Calibri" panose="020F0502020204030204" pitchFamily="34" charset="0"/>
                <a:cs typeface="Calibri" panose="020F0502020204030204" pitchFamily="34" charset="0"/>
              </a:rPr>
              <a:t>Teno</a:t>
            </a:r>
            <a:r>
              <a:rPr lang="en-US" sz="4800" dirty="0">
                <a:solidFill>
                  <a:schemeClr val="bg1"/>
                </a:solidFill>
                <a:latin typeface="Calibri" panose="020F0502020204030204" pitchFamily="34" charset="0"/>
                <a:cs typeface="Calibri" panose="020F0502020204030204" pitchFamily="34" charset="0"/>
              </a:rPr>
              <a:t> mountains?</a:t>
            </a:r>
          </a:p>
        </p:txBody>
      </p:sp>
      <p:sp>
        <p:nvSpPr>
          <p:cNvPr id="7" name="Textfeld 6"/>
          <p:cNvSpPr txBox="1"/>
          <p:nvPr/>
        </p:nvSpPr>
        <p:spPr>
          <a:xfrm>
            <a:off x="19707419" y="6083438"/>
            <a:ext cx="9849748" cy="646331"/>
          </a:xfrm>
          <a:prstGeom prst="rect">
            <a:avLst/>
          </a:prstGeom>
          <a:noFill/>
        </p:spPr>
        <p:txBody>
          <a:bodyPr wrap="none" rtlCol="0">
            <a:spAutoFit/>
          </a:bodyPr>
          <a:lstStyle/>
          <a:p>
            <a:r>
              <a:rPr lang="de-DE" sz="3600" dirty="0">
                <a:latin typeface="Calibri" panose="020F0502020204030204" pitchFamily="34" charset="0"/>
                <a:cs typeface="Calibri" panose="020F0502020204030204" pitchFamily="34" charset="0"/>
              </a:rPr>
              <a:t>Tiziana Koch | Martin Monkos | Andreas Schönberg</a:t>
            </a:r>
          </a:p>
        </p:txBody>
      </p:sp>
      <p:sp>
        <p:nvSpPr>
          <p:cNvPr id="8" name="Textfeld 7"/>
          <p:cNvSpPr txBox="1"/>
          <p:nvPr/>
        </p:nvSpPr>
        <p:spPr>
          <a:xfrm>
            <a:off x="718046" y="6083470"/>
            <a:ext cx="16291383" cy="646331"/>
          </a:xfrm>
          <a:prstGeom prst="rect">
            <a:avLst/>
          </a:prstGeom>
          <a:noFill/>
        </p:spPr>
        <p:txBody>
          <a:bodyPr wrap="none" rtlCol="0">
            <a:spAutoFit/>
          </a:bodyPr>
          <a:lstStyle/>
          <a:p>
            <a:r>
              <a:rPr lang="de-DE" sz="3600" dirty="0">
                <a:latin typeface="Calibri" panose="020F0502020204030204" pitchFamily="34" charset="0"/>
                <a:cs typeface="Calibri" panose="020F0502020204030204" pitchFamily="34" charset="0"/>
              </a:rPr>
              <a:t>Philipps-Universität Marburg | FB 19 – Geographie | Geländepraktikum Teneriffa 2018</a:t>
            </a:r>
          </a:p>
        </p:txBody>
      </p:sp>
      <p:sp>
        <p:nvSpPr>
          <p:cNvPr id="17" name="Textfeld 16"/>
          <p:cNvSpPr txBox="1"/>
          <p:nvPr/>
        </p:nvSpPr>
        <p:spPr>
          <a:xfrm>
            <a:off x="589232" y="41536223"/>
            <a:ext cx="14261321" cy="1200329"/>
          </a:xfrm>
          <a:prstGeom prst="rect">
            <a:avLst/>
          </a:prstGeom>
          <a:solidFill>
            <a:schemeClr val="bg1">
              <a:lumMod val="95000"/>
            </a:schemeClr>
          </a:solidFill>
        </p:spPr>
        <p:txBody>
          <a:bodyPr wrap="square" rtlCol="0">
            <a:spAutoFit/>
          </a:bodyPr>
          <a:lstStyle/>
          <a:p>
            <a:r>
              <a:rPr lang="de-DE" dirty="0"/>
              <a:t>References:</a:t>
            </a:r>
          </a:p>
          <a:p>
            <a:r>
              <a:rPr lang="en-US" dirty="0"/>
              <a:t>González, M. L. G. (2018): Flora Vascular de Canarias. &lt;http://www.floradecanarias.com/&gt;.</a:t>
            </a:r>
            <a:endParaRPr lang="de-DE" dirty="0"/>
          </a:p>
          <a:p>
            <a:r>
              <a:rPr lang="de-DE" dirty="0"/>
              <a:t>Schönfelder, P. &amp; I. Schönfelder (2018): Die Kosmos </a:t>
            </a:r>
            <a:r>
              <a:rPr lang="de-DE" dirty="0" err="1"/>
              <a:t>Kanarenflora</a:t>
            </a:r>
            <a:r>
              <a:rPr lang="de-DE" dirty="0"/>
              <a:t>, Kosmos, 4. Aufl., Stuttgart.</a:t>
            </a:r>
          </a:p>
          <a:p>
            <a:endParaRPr lang="de-DE" dirty="0"/>
          </a:p>
        </p:txBody>
      </p:sp>
      <p:sp>
        <p:nvSpPr>
          <p:cNvPr id="85" name="Textfeld 84">
            <a:extLst>
              <a:ext uri="{FF2B5EF4-FFF2-40B4-BE49-F238E27FC236}">
                <a16:creationId xmlns="" xmlns:a16="http://schemas.microsoft.com/office/drawing/2014/main" id="{44A210A7-E411-48CE-A09C-FED7FE4CAB3C}"/>
              </a:ext>
            </a:extLst>
          </p:cNvPr>
          <p:cNvSpPr txBox="1"/>
          <p:nvPr/>
        </p:nvSpPr>
        <p:spPr>
          <a:xfrm>
            <a:off x="15367795" y="41546761"/>
            <a:ext cx="14152263" cy="1200329"/>
          </a:xfrm>
          <a:prstGeom prst="rect">
            <a:avLst/>
          </a:prstGeom>
          <a:solidFill>
            <a:schemeClr val="bg1">
              <a:lumMod val="95000"/>
            </a:schemeClr>
          </a:solidFill>
        </p:spPr>
        <p:txBody>
          <a:bodyPr wrap="square" rtlCol="0">
            <a:spAutoFit/>
          </a:bodyPr>
          <a:lstStyle>
            <a:defPPr>
              <a:defRPr lang="en-US"/>
            </a:defPPr>
          </a:lstStyle>
          <a:p>
            <a:r>
              <a:rPr lang="de-DE" dirty="0"/>
              <a:t>References </a:t>
            </a:r>
            <a:r>
              <a:rPr lang="de-DE" dirty="0" err="1"/>
              <a:t>of</a:t>
            </a:r>
            <a:r>
              <a:rPr lang="de-DE" dirty="0"/>
              <a:t> </a:t>
            </a:r>
            <a:r>
              <a:rPr lang="de-DE" dirty="0" err="1"/>
              <a:t>external</a:t>
            </a:r>
            <a:r>
              <a:rPr lang="de-DE" dirty="0"/>
              <a:t> </a:t>
            </a:r>
            <a:r>
              <a:rPr lang="de-DE" dirty="0" err="1"/>
              <a:t>figures</a:t>
            </a:r>
            <a:r>
              <a:rPr lang="de-DE" dirty="0"/>
              <a:t>:</a:t>
            </a:r>
          </a:p>
          <a:p>
            <a:r>
              <a:rPr lang="de-DE" dirty="0"/>
              <a:t>[2]	&lt;https://www.kosmos.de/buecher/ratgeber/natur/pflanzen/9413/die-kosmos-kanarenflora&gt;.</a:t>
            </a:r>
          </a:p>
          <a:p>
            <a:r>
              <a:rPr lang="de-DE" dirty="0"/>
              <a:t>[3] 	&lt;http://www.architectura.nl/natural-history/plants/die-kosmos-kanarenflora.html&gt;.</a:t>
            </a:r>
          </a:p>
          <a:p>
            <a:r>
              <a:rPr lang="de-DE" dirty="0"/>
              <a:t>[4] 	</a:t>
            </a:r>
            <a:r>
              <a:rPr lang="de-DE" dirty="0" err="1"/>
              <a:t>Changed</a:t>
            </a:r>
            <a:r>
              <a:rPr lang="de-DE" dirty="0"/>
              <a:t> on </a:t>
            </a:r>
            <a:r>
              <a:rPr lang="de-DE" dirty="0" err="1"/>
              <a:t>basis</a:t>
            </a:r>
            <a:r>
              <a:rPr lang="de-DE" dirty="0"/>
              <a:t> </a:t>
            </a:r>
            <a:r>
              <a:rPr lang="de-DE" dirty="0" err="1"/>
              <a:t>of</a:t>
            </a:r>
            <a:r>
              <a:rPr lang="de-DE" dirty="0"/>
              <a:t> &lt;https://fr.slideshare.net/GroupeProConseil2015/essais-de-ray-grass-2013&gt;.</a:t>
            </a:r>
          </a:p>
        </p:txBody>
      </p:sp>
      <p:pic>
        <p:nvPicPr>
          <p:cNvPr id="237" name="Grafik 236">
            <a:extLst>
              <a:ext uri="{FF2B5EF4-FFF2-40B4-BE49-F238E27FC236}">
                <a16:creationId xmlns="" xmlns:a16="http://schemas.microsoft.com/office/drawing/2014/main" id="{AD22CCF8-FABD-4912-86B6-EE7E87640DF5}"/>
              </a:ext>
            </a:extLst>
          </p:cNvPr>
          <p:cNvPicPr>
            <a:picLocks noChangeAspect="1"/>
          </p:cNvPicPr>
          <p:nvPr/>
        </p:nvPicPr>
        <p:blipFill rotWithShape="1">
          <a:blip r:embed="rId12">
            <a:extLst>
              <a:ext uri="{28A0092B-C50C-407E-A947-70E740481C1C}">
                <a14:useLocalDpi xmlns:a14="http://schemas.microsoft.com/office/drawing/2010/main" val="0"/>
              </a:ext>
            </a:extLst>
          </a:blip>
          <a:srcRect b="17873"/>
          <a:stretch/>
        </p:blipFill>
        <p:spPr>
          <a:xfrm>
            <a:off x="180097" y="123771"/>
            <a:ext cx="29898849" cy="5656543"/>
          </a:xfrm>
          <a:prstGeom prst="rect">
            <a:avLst/>
          </a:prstGeom>
        </p:spPr>
      </p:pic>
      <p:sp>
        <p:nvSpPr>
          <p:cNvPr id="39" name="Textfeld 38">
            <a:extLst>
              <a:ext uri="{FF2B5EF4-FFF2-40B4-BE49-F238E27FC236}">
                <a16:creationId xmlns="" xmlns:a16="http://schemas.microsoft.com/office/drawing/2014/main" id="{C7190CB5-F437-4C04-9D64-C74F7504B2B1}"/>
              </a:ext>
            </a:extLst>
          </p:cNvPr>
          <p:cNvSpPr txBox="1"/>
          <p:nvPr/>
        </p:nvSpPr>
        <p:spPr>
          <a:xfrm>
            <a:off x="771526" y="14156423"/>
            <a:ext cx="14079027" cy="10864513"/>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en-US" dirty="0"/>
              <a:t>METHODS | </a:t>
            </a:r>
            <a:r>
              <a:rPr lang="en-US" b="0" dirty="0"/>
              <a:t>For the investigation of the hypothesis a plot-based vegetation survey was appropriate. Essential was the creation of admission forms for a standardized data collection. Therefore, we chose 2x2 meter as plot size, because the relation of species and effort was hereby the best, all the representative species for the surrounding vegetation structure were within these plots. Ten plots on each slope were recorded. Species were determined using </a:t>
            </a:r>
            <a:r>
              <a:rPr lang="en-US" b="0" dirty="0" err="1"/>
              <a:t>Kosmos</a:t>
            </a:r>
            <a:r>
              <a:rPr lang="en-US" b="0" dirty="0"/>
              <a:t> </a:t>
            </a:r>
            <a:r>
              <a:rPr lang="en-US" b="0" dirty="0" err="1"/>
              <a:t>Kanarenflora</a:t>
            </a:r>
            <a:r>
              <a:rPr lang="en-US" b="0" dirty="0"/>
              <a:t> (</a:t>
            </a:r>
            <a:r>
              <a:rPr lang="en-US" b="0" dirty="0" err="1"/>
              <a:t>Schönfelder</a:t>
            </a:r>
            <a:r>
              <a:rPr lang="en-US" b="0" dirty="0"/>
              <a:t> &amp; </a:t>
            </a:r>
            <a:r>
              <a:rPr lang="en-US" b="0" dirty="0" err="1"/>
              <a:t>Schönfelder</a:t>
            </a:r>
            <a:r>
              <a:rPr lang="en-US" b="0" dirty="0"/>
              <a:t> 2018) (Fig. 2 &amp; 3) and </a:t>
            </a:r>
            <a:r>
              <a:rPr lang="en-US" b="0" dirty="0" smtClean="0"/>
              <a:t>&lt;http</a:t>
            </a:r>
            <a:r>
              <a:rPr lang="en-US" b="0" dirty="0"/>
              <a:t>://www.floradecanarias.com</a:t>
            </a:r>
            <a:r>
              <a:rPr lang="en-US" b="0" dirty="0" smtClean="0"/>
              <a:t>/&gt;. To </a:t>
            </a:r>
            <a:r>
              <a:rPr lang="en-US" b="0" dirty="0"/>
              <a:t>get a full assessment of the reachable sites along the whole ridge, we started at the bottom and climbed up. We set plots mostly alternating on the different slope sides and tried to distribute them evenly along (Fig. 1).</a:t>
            </a:r>
          </a:p>
          <a:p>
            <a:endParaRPr lang="en-US" b="0" dirty="0"/>
          </a:p>
          <a:p>
            <a:r>
              <a:rPr lang="en-US" b="0" dirty="0"/>
              <a:t>We collected and determined following data on the admission forms:</a:t>
            </a:r>
          </a:p>
          <a:p>
            <a:pPr marL="342900" indent="-342900">
              <a:buFont typeface="Wingdings" panose="05000000000000000000" pitchFamily="2" charset="2"/>
              <a:buChar char="§"/>
            </a:pPr>
            <a:r>
              <a:rPr lang="en-US" b="0" dirty="0"/>
              <a:t>Location characteristics</a:t>
            </a:r>
          </a:p>
          <a:p>
            <a:pPr marL="800100" lvl="1" indent="-342900">
              <a:buFont typeface="Wingdings" panose="05000000000000000000" pitchFamily="2" charset="2"/>
              <a:buChar char="§"/>
            </a:pPr>
            <a:r>
              <a:rPr lang="en-US" sz="2400" dirty="0"/>
              <a:t>Coordinates</a:t>
            </a:r>
          </a:p>
          <a:p>
            <a:pPr marL="800100" lvl="1" indent="-342900">
              <a:buFont typeface="Wingdings" panose="05000000000000000000" pitchFamily="2" charset="2"/>
              <a:buChar char="§"/>
            </a:pPr>
            <a:r>
              <a:rPr lang="en-US" sz="2400" b="0" dirty="0"/>
              <a:t>Exposition</a:t>
            </a:r>
          </a:p>
          <a:p>
            <a:pPr marL="800100" lvl="1" indent="-342900">
              <a:buFont typeface="Wingdings" panose="05000000000000000000" pitchFamily="2" charset="2"/>
              <a:buChar char="§"/>
            </a:pPr>
            <a:r>
              <a:rPr lang="en-US" sz="2400" dirty="0"/>
              <a:t>Estimated Inclination</a:t>
            </a:r>
          </a:p>
          <a:p>
            <a:pPr marL="342900" indent="-342900">
              <a:buFont typeface="Wingdings" panose="05000000000000000000" pitchFamily="2" charset="2"/>
              <a:buChar char="§"/>
            </a:pPr>
            <a:r>
              <a:rPr lang="en-US" b="0" dirty="0"/>
              <a:t>Vegetation characteristics</a:t>
            </a:r>
          </a:p>
          <a:p>
            <a:pPr marL="800100" lvl="1" indent="-342900">
              <a:buFont typeface="Wingdings" panose="05000000000000000000" pitchFamily="2" charset="2"/>
              <a:buChar char="§"/>
            </a:pPr>
            <a:r>
              <a:rPr lang="en-US" sz="2400" dirty="0"/>
              <a:t>Layered habit forms </a:t>
            </a:r>
          </a:p>
          <a:p>
            <a:pPr marL="1257300" lvl="2" indent="-342900">
              <a:buFont typeface="Wingdings" panose="05000000000000000000" pitchFamily="2" charset="2"/>
              <a:buChar char="§"/>
            </a:pPr>
            <a:r>
              <a:rPr lang="en-US" sz="2400" dirty="0"/>
              <a:t>Tree, Shrub, Herbs or Ground</a:t>
            </a:r>
          </a:p>
          <a:p>
            <a:pPr marL="1257300" lvl="2" indent="-342900">
              <a:buFont typeface="Wingdings" panose="05000000000000000000" pitchFamily="2" charset="2"/>
              <a:buChar char="§"/>
            </a:pPr>
            <a:r>
              <a:rPr lang="en-US" sz="2400" dirty="0"/>
              <a:t>Their estimated average height</a:t>
            </a:r>
          </a:p>
          <a:p>
            <a:pPr marL="1257300" lvl="2" indent="-342900">
              <a:buFont typeface="Wingdings" panose="05000000000000000000" pitchFamily="2" charset="2"/>
              <a:buChar char="§"/>
            </a:pPr>
            <a:r>
              <a:rPr lang="en-US" sz="2400" dirty="0"/>
              <a:t>Their estimated cover (Fig. 4)</a:t>
            </a:r>
          </a:p>
          <a:p>
            <a:pPr marL="800100" lvl="1" indent="-342900">
              <a:buFont typeface="Wingdings" panose="05000000000000000000" pitchFamily="2" charset="2"/>
              <a:buChar char="§"/>
            </a:pPr>
            <a:r>
              <a:rPr lang="en-US" sz="2400" dirty="0"/>
              <a:t>Species </a:t>
            </a:r>
          </a:p>
          <a:p>
            <a:pPr marL="1257300" lvl="2" indent="-342900">
              <a:buFont typeface="Wingdings" panose="05000000000000000000" pitchFamily="2" charset="2"/>
              <a:buChar char="§"/>
            </a:pPr>
            <a:r>
              <a:rPr lang="en-US" sz="2400" dirty="0"/>
              <a:t>Scientific Species Name </a:t>
            </a:r>
          </a:p>
          <a:p>
            <a:pPr marL="1257300" lvl="2" indent="-342900">
              <a:buFont typeface="Wingdings" panose="05000000000000000000" pitchFamily="2" charset="2"/>
              <a:buChar char="§"/>
            </a:pPr>
            <a:r>
              <a:rPr lang="en-US" sz="2400" dirty="0"/>
              <a:t>Estimated average height of the specie</a:t>
            </a:r>
          </a:p>
          <a:p>
            <a:pPr marL="1257300" lvl="2" indent="-342900">
              <a:buFont typeface="Wingdings" panose="05000000000000000000" pitchFamily="2" charset="2"/>
              <a:buChar char="§"/>
            </a:pPr>
            <a:r>
              <a:rPr lang="en-US" sz="2400" dirty="0"/>
              <a:t>Estimated cover of the specie</a:t>
            </a:r>
          </a:p>
          <a:p>
            <a:pPr lvl="2"/>
            <a:endParaRPr lang="en-US" sz="2400" dirty="0"/>
          </a:p>
          <a:p>
            <a:pPr lvl="2"/>
            <a:r>
              <a:rPr lang="en-US" dirty="0"/>
              <a:t>	</a:t>
            </a:r>
          </a:p>
          <a:p>
            <a:pPr lvl="2"/>
            <a:endParaRPr lang="en-US" dirty="0"/>
          </a:p>
          <a:p>
            <a:endParaRPr lang="en-US" b="0" dirty="0"/>
          </a:p>
          <a:p>
            <a:endParaRPr lang="en-US" b="0" dirty="0"/>
          </a:p>
          <a:p>
            <a:endParaRPr lang="en-US" sz="2000" b="0" dirty="0"/>
          </a:p>
          <a:p>
            <a:endParaRPr lang="en-US" sz="2000" b="0" dirty="0"/>
          </a:p>
        </p:txBody>
      </p:sp>
      <p:sp>
        <p:nvSpPr>
          <p:cNvPr id="127" name="Textfeld 126">
            <a:extLst>
              <a:ext uri="{FF2B5EF4-FFF2-40B4-BE49-F238E27FC236}">
                <a16:creationId xmlns="" xmlns:a16="http://schemas.microsoft.com/office/drawing/2014/main" id="{C7190CB5-F437-4C04-9D64-C74F7504B2B1}"/>
              </a:ext>
            </a:extLst>
          </p:cNvPr>
          <p:cNvSpPr txBox="1"/>
          <p:nvPr/>
        </p:nvSpPr>
        <p:spPr>
          <a:xfrm>
            <a:off x="771526" y="9405010"/>
            <a:ext cx="14079028" cy="2677656"/>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a:latin typeface="Calibri" panose="020F0502020204030204" pitchFamily="34" charset="0"/>
                <a:cs typeface="Calibri" panose="020F0502020204030204" pitchFamily="34" charset="0"/>
              </a:defRPr>
            </a:lvl1pPr>
          </a:lstStyle>
          <a:p>
            <a:r>
              <a:rPr lang="en-US" b="1" dirty="0"/>
              <a:t>INTRODUCTION |</a:t>
            </a:r>
            <a:r>
              <a:rPr lang="en-US" dirty="0"/>
              <a:t> Differences in vegetation structures on the two slopes of a ridge in the </a:t>
            </a:r>
            <a:r>
              <a:rPr lang="en-US" dirty="0" err="1"/>
              <a:t>Teno</a:t>
            </a:r>
            <a:r>
              <a:rPr lang="en-US" dirty="0"/>
              <a:t> mountains of Tenerife were detected based on satellite images (Fig. 1). Especially the color and the density showed significant differences. Assumptions were that these are caused by different species compositions. </a:t>
            </a:r>
          </a:p>
          <a:p>
            <a:r>
              <a:rPr lang="en-US" dirty="0"/>
              <a:t>We hypothesized: There are differences in species compositions and plant communities on the two slopes of the ridge. </a:t>
            </a:r>
          </a:p>
          <a:p>
            <a:r>
              <a:rPr lang="en-US" dirty="0"/>
              <a:t>For testing our hypothesis plot-based vegetation surveys in the field on both slopes between the 22</a:t>
            </a:r>
            <a:r>
              <a:rPr lang="en-US" baseline="30000" dirty="0"/>
              <a:t>nd</a:t>
            </a:r>
            <a:r>
              <a:rPr lang="en-US" dirty="0"/>
              <a:t> and the 24</a:t>
            </a:r>
            <a:r>
              <a:rPr lang="en-US" baseline="30000" dirty="0"/>
              <a:t>th</a:t>
            </a:r>
            <a:r>
              <a:rPr lang="en-US" dirty="0"/>
              <a:t> of March 2018 </a:t>
            </a:r>
            <a:r>
              <a:rPr lang="en-US" dirty="0" smtClean="0"/>
              <a:t>were conducted. </a:t>
            </a:r>
            <a:r>
              <a:rPr lang="en-US" dirty="0"/>
              <a:t>Subsequent we analyzed the collected </a:t>
            </a:r>
            <a:r>
              <a:rPr lang="en-US" dirty="0" smtClean="0"/>
              <a:t>data to prove the hypothesis.</a:t>
            </a:r>
            <a:endParaRPr lang="de-DE" dirty="0">
              <a:solidFill>
                <a:schemeClr val="accent1"/>
              </a:solidFill>
            </a:endParaRPr>
          </a:p>
        </p:txBody>
      </p:sp>
      <p:sp>
        <p:nvSpPr>
          <p:cNvPr id="38" name="Textfeld 37">
            <a:extLst>
              <a:ext uri="{FF2B5EF4-FFF2-40B4-BE49-F238E27FC236}">
                <a16:creationId xmlns="" xmlns:a16="http://schemas.microsoft.com/office/drawing/2014/main" id="{C7190CB5-F437-4C04-9D64-C74F7504B2B1}"/>
              </a:ext>
            </a:extLst>
          </p:cNvPr>
          <p:cNvSpPr txBox="1"/>
          <p:nvPr/>
        </p:nvSpPr>
        <p:spPr>
          <a:xfrm>
            <a:off x="771526" y="12543043"/>
            <a:ext cx="14079028" cy="1200329"/>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en-US" dirty="0"/>
              <a:t>STUDY AREA | </a:t>
            </a:r>
            <a:r>
              <a:rPr lang="en-US" b="0" dirty="0"/>
              <a:t>The study area is located at Tenerife in the </a:t>
            </a:r>
            <a:r>
              <a:rPr lang="en-US" b="0" dirty="0" err="1"/>
              <a:t>Teno</a:t>
            </a:r>
            <a:r>
              <a:rPr lang="en-US" b="0" dirty="0"/>
              <a:t> mountains in the south of the village Las </a:t>
            </a:r>
            <a:r>
              <a:rPr lang="en-US" b="0" dirty="0" err="1"/>
              <a:t>Portelas</a:t>
            </a:r>
            <a:r>
              <a:rPr lang="en-US" b="0" dirty="0"/>
              <a:t> (Fig 1). The investigated ridge is about three kilometers long and its elevations are between 800 and 1100 </a:t>
            </a:r>
            <a:r>
              <a:rPr lang="en-US" b="0" dirty="0" err="1"/>
              <a:t>m.a.s.l</a:t>
            </a:r>
            <a:r>
              <a:rPr lang="en-US" b="0" dirty="0"/>
              <a:t>.. There are two main slopes – one slope is mainly south and west exposed, the other one north and </a:t>
            </a:r>
            <a:r>
              <a:rPr lang="en-US" b="0" dirty="0" smtClean="0"/>
              <a:t>east.</a:t>
            </a:r>
          </a:p>
        </p:txBody>
      </p:sp>
      <p:graphicFrame>
        <p:nvGraphicFramePr>
          <p:cNvPr id="13" name="Tabelle 12"/>
          <p:cNvGraphicFramePr>
            <a:graphicFrameLocks noGrp="1"/>
          </p:cNvGraphicFramePr>
          <p:nvPr>
            <p:extLst>
              <p:ext uri="{D42A27DB-BD31-4B8C-83A1-F6EECF244321}">
                <p14:modId xmlns:p14="http://schemas.microsoft.com/office/powerpoint/2010/main" val="1000254987"/>
              </p:ext>
            </p:extLst>
          </p:nvPr>
        </p:nvGraphicFramePr>
        <p:xfrm>
          <a:off x="19987998" y="20297141"/>
          <a:ext cx="6889957" cy="4547961"/>
        </p:xfrm>
        <a:graphic>
          <a:graphicData uri="http://schemas.openxmlformats.org/drawingml/2006/table">
            <a:tbl>
              <a:tblPr firstRow="1" bandRow="1">
                <a:tableStyleId>{93296810-A885-4BE3-A3E7-6D5BEEA58F35}</a:tableStyleId>
              </a:tblPr>
              <a:tblGrid>
                <a:gridCol w="3453511">
                  <a:extLst>
                    <a:ext uri="{9D8B030D-6E8A-4147-A177-3AD203B41FA5}">
                      <a16:colId xmlns="" xmlns:a16="http://schemas.microsoft.com/office/drawing/2014/main" val="20000"/>
                    </a:ext>
                  </a:extLst>
                </a:gridCol>
                <a:gridCol w="3436446">
                  <a:extLst>
                    <a:ext uri="{9D8B030D-6E8A-4147-A177-3AD203B41FA5}">
                      <a16:colId xmlns="" xmlns:a16="http://schemas.microsoft.com/office/drawing/2014/main" val="20001"/>
                    </a:ext>
                  </a:extLst>
                </a:gridCol>
              </a:tblGrid>
              <a:tr h="897160">
                <a:tc>
                  <a:txBody>
                    <a:bodyPr/>
                    <a:lstStyle/>
                    <a:p>
                      <a:pPr algn="ctr"/>
                      <a:r>
                        <a:rPr lang="en-US" sz="2800" dirty="0"/>
                        <a:t>Braun-</a:t>
                      </a:r>
                      <a:r>
                        <a:rPr lang="en-US" sz="2800" dirty="0" err="1"/>
                        <a:t>Blanquet</a:t>
                      </a:r>
                      <a:r>
                        <a:rPr lang="en-US" sz="2800" dirty="0"/>
                        <a:t>-Scale</a:t>
                      </a:r>
                    </a:p>
                  </a:txBody>
                  <a:tcPr>
                    <a:solidFill>
                      <a:srgbClr val="595A6C"/>
                    </a:solidFill>
                  </a:tcPr>
                </a:tc>
                <a:tc>
                  <a:txBody>
                    <a:bodyPr/>
                    <a:lstStyle/>
                    <a:p>
                      <a:pPr algn="ctr"/>
                      <a:r>
                        <a:rPr lang="en-US" sz="2800" dirty="0"/>
                        <a:t>Cover</a:t>
                      </a:r>
                    </a:p>
                  </a:txBody>
                  <a:tcPr>
                    <a:solidFill>
                      <a:srgbClr val="595A6C"/>
                    </a:solidFill>
                  </a:tcPr>
                </a:tc>
                <a:extLst>
                  <a:ext uri="{0D108BD9-81ED-4DB2-BD59-A6C34878D82A}">
                    <a16:rowId xmlns="" xmlns:a16="http://schemas.microsoft.com/office/drawing/2014/main" val="10000"/>
                  </a:ext>
                </a:extLst>
              </a:tr>
              <a:tr h="521543">
                <a:tc>
                  <a:txBody>
                    <a:bodyPr/>
                    <a:lstStyle/>
                    <a:p>
                      <a:pPr algn="ctr"/>
                      <a:r>
                        <a:rPr lang="en-US" sz="2400" dirty="0">
                          <a:solidFill>
                            <a:schemeClr val="bg1"/>
                          </a:solidFill>
                        </a:rPr>
                        <a:t>r</a:t>
                      </a:r>
                    </a:p>
                  </a:txBody>
                  <a:tcPr>
                    <a:solidFill>
                      <a:srgbClr val="595A6C"/>
                    </a:solidFill>
                  </a:tcPr>
                </a:tc>
                <a:tc>
                  <a:txBody>
                    <a:bodyPr/>
                    <a:lstStyle/>
                    <a:p>
                      <a:r>
                        <a:rPr lang="en-US" sz="2400" dirty="0">
                          <a:solidFill>
                            <a:schemeClr val="bg1"/>
                          </a:solidFill>
                        </a:rPr>
                        <a:t>Rare, 1-3 species, &lt;</a:t>
                      </a:r>
                      <a:r>
                        <a:rPr lang="en-US" sz="2400" baseline="0" dirty="0">
                          <a:solidFill>
                            <a:schemeClr val="bg1"/>
                          </a:solidFill>
                        </a:rPr>
                        <a:t> 1 %</a:t>
                      </a:r>
                      <a:endParaRPr lang="en-US" sz="2400" dirty="0">
                        <a:solidFill>
                          <a:schemeClr val="bg1"/>
                        </a:solidFill>
                      </a:endParaRPr>
                    </a:p>
                  </a:txBody>
                  <a:tcPr>
                    <a:solidFill>
                      <a:srgbClr val="595A6C"/>
                    </a:solidFill>
                  </a:tcPr>
                </a:tc>
                <a:extLst>
                  <a:ext uri="{0D108BD9-81ED-4DB2-BD59-A6C34878D82A}">
                    <a16:rowId xmlns="" xmlns:a16="http://schemas.microsoft.com/office/drawing/2014/main" val="10001"/>
                  </a:ext>
                </a:extLst>
              </a:tr>
              <a:tr h="521543">
                <a:tc>
                  <a:txBody>
                    <a:bodyPr/>
                    <a:lstStyle/>
                    <a:p>
                      <a:pPr algn="ctr"/>
                      <a:r>
                        <a:rPr lang="en-US" sz="2400" dirty="0">
                          <a:solidFill>
                            <a:schemeClr val="bg1"/>
                          </a:solidFill>
                        </a:rPr>
                        <a:t>+</a:t>
                      </a:r>
                    </a:p>
                  </a:txBody>
                  <a:tcPr>
                    <a:solidFill>
                      <a:srgbClr val="595A6C"/>
                    </a:solidFill>
                  </a:tcPr>
                </a:tc>
                <a:tc>
                  <a:txBody>
                    <a:bodyPr/>
                    <a:lstStyle/>
                    <a:p>
                      <a:r>
                        <a:rPr lang="en-US" sz="2400" dirty="0">
                          <a:solidFill>
                            <a:schemeClr val="bg1"/>
                          </a:solidFill>
                        </a:rPr>
                        <a:t>&gt;</a:t>
                      </a:r>
                      <a:r>
                        <a:rPr lang="en-US" sz="2400" baseline="0" dirty="0">
                          <a:solidFill>
                            <a:schemeClr val="bg1"/>
                          </a:solidFill>
                        </a:rPr>
                        <a:t> 3 species, &lt; 1%</a:t>
                      </a:r>
                      <a:endParaRPr lang="en-US" sz="2400" dirty="0">
                        <a:solidFill>
                          <a:schemeClr val="bg1"/>
                        </a:solidFill>
                      </a:endParaRPr>
                    </a:p>
                  </a:txBody>
                  <a:tcPr>
                    <a:solidFill>
                      <a:srgbClr val="595A6C"/>
                    </a:solidFill>
                  </a:tcPr>
                </a:tc>
                <a:extLst>
                  <a:ext uri="{0D108BD9-81ED-4DB2-BD59-A6C34878D82A}">
                    <a16:rowId xmlns="" xmlns:a16="http://schemas.microsoft.com/office/drawing/2014/main" val="10002"/>
                  </a:ext>
                </a:extLst>
              </a:tr>
              <a:tr h="521543">
                <a:tc>
                  <a:txBody>
                    <a:bodyPr/>
                    <a:lstStyle/>
                    <a:p>
                      <a:pPr algn="ctr"/>
                      <a:r>
                        <a:rPr lang="en-US" sz="2400" dirty="0">
                          <a:solidFill>
                            <a:schemeClr val="bg1"/>
                          </a:solidFill>
                        </a:rPr>
                        <a:t>1</a:t>
                      </a:r>
                    </a:p>
                  </a:txBody>
                  <a:tcPr>
                    <a:solidFill>
                      <a:srgbClr val="595A6C"/>
                    </a:solidFill>
                  </a:tcPr>
                </a:tc>
                <a:tc>
                  <a:txBody>
                    <a:bodyPr/>
                    <a:lstStyle/>
                    <a:p>
                      <a:r>
                        <a:rPr lang="en-US" sz="2400" dirty="0">
                          <a:solidFill>
                            <a:schemeClr val="bg1"/>
                          </a:solidFill>
                        </a:rPr>
                        <a:t>1 – 5 %</a:t>
                      </a:r>
                    </a:p>
                  </a:txBody>
                  <a:tcPr>
                    <a:solidFill>
                      <a:srgbClr val="595A6C"/>
                    </a:solidFill>
                  </a:tcPr>
                </a:tc>
                <a:extLst>
                  <a:ext uri="{0D108BD9-81ED-4DB2-BD59-A6C34878D82A}">
                    <a16:rowId xmlns="" xmlns:a16="http://schemas.microsoft.com/office/drawing/2014/main" val="10003"/>
                  </a:ext>
                </a:extLst>
              </a:tr>
              <a:tr h="521543">
                <a:tc>
                  <a:txBody>
                    <a:bodyPr/>
                    <a:lstStyle/>
                    <a:p>
                      <a:pPr algn="ctr"/>
                      <a:r>
                        <a:rPr lang="en-US" sz="2400" dirty="0">
                          <a:solidFill>
                            <a:schemeClr val="bg1"/>
                          </a:solidFill>
                        </a:rPr>
                        <a:t>2</a:t>
                      </a:r>
                    </a:p>
                  </a:txBody>
                  <a:tcPr>
                    <a:solidFill>
                      <a:srgbClr val="595A6C"/>
                    </a:solidFill>
                  </a:tcPr>
                </a:tc>
                <a:tc>
                  <a:txBody>
                    <a:bodyPr/>
                    <a:lstStyle/>
                    <a:p>
                      <a:r>
                        <a:rPr lang="en-US" sz="2400" dirty="0">
                          <a:solidFill>
                            <a:schemeClr val="bg1"/>
                          </a:solidFill>
                        </a:rPr>
                        <a:t>5 – 25 %</a:t>
                      </a:r>
                    </a:p>
                  </a:txBody>
                  <a:tcPr>
                    <a:solidFill>
                      <a:srgbClr val="595A6C"/>
                    </a:solidFill>
                  </a:tcPr>
                </a:tc>
                <a:extLst>
                  <a:ext uri="{0D108BD9-81ED-4DB2-BD59-A6C34878D82A}">
                    <a16:rowId xmlns="" xmlns:a16="http://schemas.microsoft.com/office/drawing/2014/main" val="10004"/>
                  </a:ext>
                </a:extLst>
              </a:tr>
              <a:tr h="521543">
                <a:tc>
                  <a:txBody>
                    <a:bodyPr/>
                    <a:lstStyle/>
                    <a:p>
                      <a:pPr algn="ctr"/>
                      <a:r>
                        <a:rPr lang="en-US" sz="2400" dirty="0">
                          <a:solidFill>
                            <a:schemeClr val="bg1"/>
                          </a:solidFill>
                        </a:rPr>
                        <a:t>3</a:t>
                      </a:r>
                    </a:p>
                  </a:txBody>
                  <a:tcPr>
                    <a:solidFill>
                      <a:srgbClr val="595A6C"/>
                    </a:solidFill>
                  </a:tcPr>
                </a:tc>
                <a:tc>
                  <a:txBody>
                    <a:bodyPr/>
                    <a:lstStyle/>
                    <a:p>
                      <a:r>
                        <a:rPr lang="en-US" sz="2400" dirty="0">
                          <a:solidFill>
                            <a:schemeClr val="bg1"/>
                          </a:solidFill>
                        </a:rPr>
                        <a:t>25 – 50 %</a:t>
                      </a:r>
                    </a:p>
                  </a:txBody>
                  <a:tcPr>
                    <a:solidFill>
                      <a:srgbClr val="595A6C"/>
                    </a:solidFill>
                  </a:tcPr>
                </a:tc>
                <a:extLst>
                  <a:ext uri="{0D108BD9-81ED-4DB2-BD59-A6C34878D82A}">
                    <a16:rowId xmlns="" xmlns:a16="http://schemas.microsoft.com/office/drawing/2014/main" val="10005"/>
                  </a:ext>
                </a:extLst>
              </a:tr>
              <a:tr h="521543">
                <a:tc>
                  <a:txBody>
                    <a:bodyPr/>
                    <a:lstStyle/>
                    <a:p>
                      <a:pPr algn="ctr"/>
                      <a:r>
                        <a:rPr lang="en-US" sz="2400" dirty="0">
                          <a:solidFill>
                            <a:schemeClr val="bg1"/>
                          </a:solidFill>
                        </a:rPr>
                        <a:t>4</a:t>
                      </a:r>
                    </a:p>
                  </a:txBody>
                  <a:tcPr>
                    <a:solidFill>
                      <a:srgbClr val="595A6C"/>
                    </a:solidFill>
                  </a:tcPr>
                </a:tc>
                <a:tc>
                  <a:txBody>
                    <a:bodyPr/>
                    <a:lstStyle/>
                    <a:p>
                      <a:r>
                        <a:rPr lang="en-US" sz="2400" dirty="0">
                          <a:solidFill>
                            <a:schemeClr val="bg1"/>
                          </a:solidFill>
                        </a:rPr>
                        <a:t>50</a:t>
                      </a:r>
                      <a:r>
                        <a:rPr lang="en-US" sz="2400" baseline="0" dirty="0">
                          <a:solidFill>
                            <a:schemeClr val="bg1"/>
                          </a:solidFill>
                        </a:rPr>
                        <a:t> – 75 %</a:t>
                      </a:r>
                      <a:endParaRPr lang="en-US" sz="2400" dirty="0">
                        <a:solidFill>
                          <a:schemeClr val="bg1"/>
                        </a:solidFill>
                      </a:endParaRPr>
                    </a:p>
                  </a:txBody>
                  <a:tcPr>
                    <a:solidFill>
                      <a:srgbClr val="595A6C"/>
                    </a:solidFill>
                  </a:tcPr>
                </a:tc>
                <a:extLst>
                  <a:ext uri="{0D108BD9-81ED-4DB2-BD59-A6C34878D82A}">
                    <a16:rowId xmlns="" xmlns:a16="http://schemas.microsoft.com/office/drawing/2014/main" val="10006"/>
                  </a:ext>
                </a:extLst>
              </a:tr>
              <a:tr h="521543">
                <a:tc>
                  <a:txBody>
                    <a:bodyPr/>
                    <a:lstStyle/>
                    <a:p>
                      <a:pPr algn="ctr"/>
                      <a:r>
                        <a:rPr lang="en-US" sz="2400" dirty="0">
                          <a:solidFill>
                            <a:schemeClr val="bg1"/>
                          </a:solidFill>
                        </a:rPr>
                        <a:t>5</a:t>
                      </a:r>
                    </a:p>
                  </a:txBody>
                  <a:tcPr>
                    <a:solidFill>
                      <a:srgbClr val="595A6C"/>
                    </a:solidFill>
                  </a:tcPr>
                </a:tc>
                <a:tc>
                  <a:txBody>
                    <a:bodyPr/>
                    <a:lstStyle/>
                    <a:p>
                      <a:r>
                        <a:rPr lang="en-US" sz="2400" dirty="0">
                          <a:solidFill>
                            <a:schemeClr val="bg1"/>
                          </a:solidFill>
                        </a:rPr>
                        <a:t>&gt; 75 %</a:t>
                      </a:r>
                    </a:p>
                  </a:txBody>
                  <a:tcPr>
                    <a:solidFill>
                      <a:srgbClr val="595A6C"/>
                    </a:solidFill>
                  </a:tcPr>
                </a:tc>
                <a:extLst>
                  <a:ext uri="{0D108BD9-81ED-4DB2-BD59-A6C34878D82A}">
                    <a16:rowId xmlns="" xmlns:a16="http://schemas.microsoft.com/office/drawing/2014/main" val="10007"/>
                  </a:ext>
                </a:extLst>
              </a:tr>
            </a:tbl>
          </a:graphicData>
        </a:graphic>
      </p:graphicFrame>
      <p:graphicFrame>
        <p:nvGraphicFramePr>
          <p:cNvPr id="11" name="Tabelle 10"/>
          <p:cNvGraphicFramePr>
            <a:graphicFrameLocks noGrp="1"/>
          </p:cNvGraphicFramePr>
          <p:nvPr>
            <p:extLst>
              <p:ext uri="{D42A27DB-BD31-4B8C-83A1-F6EECF244321}">
                <p14:modId xmlns:p14="http://schemas.microsoft.com/office/powerpoint/2010/main" val="2271243993"/>
              </p:ext>
            </p:extLst>
          </p:nvPr>
        </p:nvGraphicFramePr>
        <p:xfrm>
          <a:off x="691106" y="36517917"/>
          <a:ext cx="25394693" cy="3441803"/>
        </p:xfrm>
        <a:graphic>
          <a:graphicData uri="http://schemas.openxmlformats.org/drawingml/2006/table">
            <a:tbl>
              <a:tblPr firstRow="1" bandRow="1">
                <a:tableStyleId>{AF606853-7671-496A-8E4F-DF71F8EC918B}</a:tableStyleId>
              </a:tblPr>
              <a:tblGrid>
                <a:gridCol w="2490125">
                  <a:extLst>
                    <a:ext uri="{9D8B030D-6E8A-4147-A177-3AD203B41FA5}">
                      <a16:colId xmlns="" xmlns:a16="http://schemas.microsoft.com/office/drawing/2014/main" val="20000"/>
                    </a:ext>
                  </a:extLst>
                </a:gridCol>
                <a:gridCol w="2871824">
                  <a:extLst>
                    <a:ext uri="{9D8B030D-6E8A-4147-A177-3AD203B41FA5}">
                      <a16:colId xmlns="" xmlns:a16="http://schemas.microsoft.com/office/drawing/2014/main" val="20001"/>
                    </a:ext>
                  </a:extLst>
                </a:gridCol>
                <a:gridCol w="7759115">
                  <a:extLst>
                    <a:ext uri="{9D8B030D-6E8A-4147-A177-3AD203B41FA5}">
                      <a16:colId xmlns="" xmlns:a16="http://schemas.microsoft.com/office/drawing/2014/main" val="20002"/>
                    </a:ext>
                  </a:extLst>
                </a:gridCol>
                <a:gridCol w="2106147">
                  <a:extLst>
                    <a:ext uri="{9D8B030D-6E8A-4147-A177-3AD203B41FA5}">
                      <a16:colId xmlns="" xmlns:a16="http://schemas.microsoft.com/office/drawing/2014/main" val="20003"/>
                    </a:ext>
                  </a:extLst>
                </a:gridCol>
                <a:gridCol w="2871824">
                  <a:extLst>
                    <a:ext uri="{9D8B030D-6E8A-4147-A177-3AD203B41FA5}">
                      <a16:colId xmlns="" xmlns:a16="http://schemas.microsoft.com/office/drawing/2014/main" val="20004"/>
                    </a:ext>
                  </a:extLst>
                </a:gridCol>
                <a:gridCol w="7295658">
                  <a:extLst>
                    <a:ext uri="{9D8B030D-6E8A-4147-A177-3AD203B41FA5}">
                      <a16:colId xmlns="" xmlns:a16="http://schemas.microsoft.com/office/drawing/2014/main" val="20005"/>
                    </a:ext>
                  </a:extLst>
                </a:gridCol>
              </a:tblGrid>
              <a:tr h="0">
                <a:tc gridSpan="3">
                  <a:txBody>
                    <a:bodyPr/>
                    <a:lstStyle/>
                    <a:p>
                      <a:pPr algn="ctr" fontAlgn="b"/>
                      <a:r>
                        <a:rPr lang="de-DE" sz="1800" u="none" strike="noStrike" dirty="0" err="1">
                          <a:effectLst/>
                        </a:rPr>
                        <a:t>Slope</a:t>
                      </a:r>
                      <a:r>
                        <a:rPr lang="de-DE" sz="1800" u="none" strike="noStrike" dirty="0">
                          <a:effectLst/>
                        </a:rPr>
                        <a:t> </a:t>
                      </a:r>
                      <a:r>
                        <a:rPr lang="de-DE" sz="1800" u="none" strike="noStrike" dirty="0" err="1">
                          <a:effectLst/>
                        </a:rPr>
                        <a:t>Southwest</a:t>
                      </a:r>
                      <a:endParaRPr lang="de-DE" sz="1800" u="none" strike="noStrike" dirty="0">
                        <a:effectLst/>
                      </a:endParaRPr>
                    </a:p>
                  </a:txBody>
                  <a:tcPr marL="9525" marR="9525" marT="9525" marB="0" anchor="ctr">
                    <a:lnR w="12700" cap="flat" cmpd="sng" algn="ctr">
                      <a:solidFill>
                        <a:schemeClr val="tx1"/>
                      </a:solidFill>
                      <a:prstDash val="solid"/>
                      <a:round/>
                      <a:headEnd type="none" w="med" len="med"/>
                      <a:tailEnd type="none" w="med" len="med"/>
                    </a:lnR>
                    <a:solidFill>
                      <a:schemeClr val="accent6">
                        <a:lumMod val="50000"/>
                      </a:schemeClr>
                    </a:solidFill>
                  </a:tcPr>
                </a:tc>
                <a:tc hMerge="1">
                  <a:txBody>
                    <a:bodyPr/>
                    <a:lstStyle/>
                    <a:p>
                      <a:endParaRPr lang="en-US"/>
                    </a:p>
                  </a:txBody>
                  <a:tcPr/>
                </a:tc>
                <a:tc hMerge="1">
                  <a:txBody>
                    <a:bodyPr/>
                    <a:lstStyle/>
                    <a:p>
                      <a:endParaRPr lang="en-US"/>
                    </a:p>
                  </a:txBody>
                  <a:tcPr/>
                </a:tc>
                <a:tc gridSpan="3">
                  <a:txBody>
                    <a:bodyPr/>
                    <a:lstStyle/>
                    <a:p>
                      <a:pPr algn="ctr" fontAlgn="b"/>
                      <a:r>
                        <a:rPr lang="de-DE" sz="1800" u="none" strike="noStrike" dirty="0" err="1">
                          <a:effectLst/>
                        </a:rPr>
                        <a:t>Slope</a:t>
                      </a:r>
                      <a:r>
                        <a:rPr lang="de-DE" sz="1800" u="none" strike="noStrike" dirty="0">
                          <a:effectLst/>
                        </a:rPr>
                        <a:t> </a:t>
                      </a:r>
                      <a:r>
                        <a:rPr lang="de-DE" sz="1800" u="none" strike="noStrike" dirty="0" err="1">
                          <a:effectLst/>
                        </a:rPr>
                        <a:t>Northeast</a:t>
                      </a:r>
                      <a:endParaRPr lang="de-DE" sz="18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accent6">
                        <a:lumMod val="50000"/>
                      </a:schemeClr>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214985">
                <a:tc>
                  <a:txBody>
                    <a:bodyPr/>
                    <a:lstStyle/>
                    <a:p>
                      <a:pPr algn="ctr" fontAlgn="b"/>
                      <a:r>
                        <a:rPr lang="de-DE" sz="1800" u="none" strike="noStrike" dirty="0" err="1">
                          <a:effectLst/>
                        </a:rPr>
                        <a:t>Species</a:t>
                      </a:r>
                      <a:endParaRPr lang="de-DE" sz="1800" b="1" i="0" u="none" strike="noStrike" dirty="0">
                        <a:solidFill>
                          <a:srgbClr val="000000"/>
                        </a:solidFill>
                        <a:effectLst/>
                        <a:latin typeface="Calibri" panose="020F0502020204030204" pitchFamily="34" charset="0"/>
                      </a:endParaRPr>
                    </a:p>
                  </a:txBody>
                  <a:tcPr marL="9525" marR="9525" marT="9525" marB="0" anchor="ctr">
                    <a:solidFill>
                      <a:schemeClr val="accent6">
                        <a:lumMod val="50000"/>
                      </a:schemeClr>
                    </a:solidFill>
                  </a:tcPr>
                </a:tc>
                <a:tc>
                  <a:txBody>
                    <a:bodyPr/>
                    <a:lstStyle/>
                    <a:p>
                      <a:pPr algn="ctr" fontAlgn="b"/>
                      <a:r>
                        <a:rPr lang="en-US" sz="1800" u="none" strike="noStrike" dirty="0">
                          <a:effectLst/>
                        </a:rPr>
                        <a:t>Amount of plot appearances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6">
                        <a:lumMod val="50000"/>
                      </a:schemeClr>
                    </a:solidFill>
                  </a:tcPr>
                </a:tc>
                <a:tc>
                  <a:txBody>
                    <a:bodyPr/>
                    <a:lstStyle/>
                    <a:p>
                      <a:pPr algn="ctr" fontAlgn="b"/>
                      <a:r>
                        <a:rPr lang="de-DE" sz="1800" u="none" strike="noStrike" dirty="0">
                          <a:effectLst/>
                        </a:rPr>
                        <a:t>Locations </a:t>
                      </a:r>
                    </a:p>
                  </a:txBody>
                  <a:tcPr marL="9525" marR="9525" marT="9525" marB="0" anchor="ctr">
                    <a:lnR w="12700" cap="flat" cmpd="sng" algn="ctr">
                      <a:solidFill>
                        <a:schemeClr val="tx1"/>
                      </a:solidFill>
                      <a:prstDash val="solid"/>
                      <a:round/>
                      <a:headEnd type="none" w="med" len="med"/>
                      <a:tailEnd type="none" w="med" len="med"/>
                    </a:lnR>
                    <a:solidFill>
                      <a:schemeClr val="accent6">
                        <a:lumMod val="50000"/>
                      </a:schemeClr>
                    </a:solidFill>
                  </a:tcPr>
                </a:tc>
                <a:tc>
                  <a:txBody>
                    <a:bodyPr/>
                    <a:lstStyle/>
                    <a:p>
                      <a:pPr algn="ctr" fontAlgn="b"/>
                      <a:r>
                        <a:rPr lang="de-DE" sz="1800" u="none" strike="noStrike" dirty="0" err="1">
                          <a:effectLst/>
                        </a:rPr>
                        <a:t>Species</a:t>
                      </a:r>
                      <a:endParaRPr lang="de-DE" sz="18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accent6">
                        <a:lumMod val="50000"/>
                      </a:schemeClr>
                    </a:solidFill>
                  </a:tcPr>
                </a:tc>
                <a:tc>
                  <a:txBody>
                    <a:bodyPr/>
                    <a:lstStyle/>
                    <a:p>
                      <a:pPr algn="ctr" fontAlgn="b"/>
                      <a:r>
                        <a:rPr lang="en-US" sz="1800" u="none" strike="noStrike" dirty="0">
                          <a:effectLst/>
                        </a:rPr>
                        <a:t>Amount of plot appearances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6">
                        <a:lumMod val="50000"/>
                      </a:schemeClr>
                    </a:solidFill>
                  </a:tcPr>
                </a:tc>
                <a:tc>
                  <a:txBody>
                    <a:bodyPr/>
                    <a:lstStyle/>
                    <a:p>
                      <a:pPr algn="ctr" fontAlgn="b"/>
                      <a:r>
                        <a:rPr lang="de-DE" sz="1800" u="none" strike="noStrike" dirty="0">
                          <a:effectLst/>
                        </a:rPr>
                        <a:t>Locations </a:t>
                      </a:r>
                    </a:p>
                  </a:txBody>
                  <a:tcPr marL="9525" marR="9525" marT="9525" marB="0" anchor="ctr">
                    <a:solidFill>
                      <a:schemeClr val="accent6">
                        <a:lumMod val="50000"/>
                      </a:schemeClr>
                    </a:solidFill>
                  </a:tcPr>
                </a:tc>
                <a:extLst>
                  <a:ext uri="{0D108BD9-81ED-4DB2-BD59-A6C34878D82A}">
                    <a16:rowId xmlns="" xmlns:a16="http://schemas.microsoft.com/office/drawing/2014/main" val="10001"/>
                  </a:ext>
                </a:extLst>
              </a:tr>
              <a:tr h="214985">
                <a:tc>
                  <a:txBody>
                    <a:bodyPr/>
                    <a:lstStyle/>
                    <a:p>
                      <a:pPr algn="ctr" fontAlgn="b"/>
                      <a:r>
                        <a:rPr lang="de-DE" sz="1800" i="1" u="none" strike="noStrike" kern="1200" dirty="0" err="1">
                          <a:solidFill>
                            <a:schemeClr val="lt1"/>
                          </a:solidFill>
                          <a:effectLst/>
                          <a:latin typeface="+mn-lt"/>
                          <a:ea typeface="+mn-ea"/>
                          <a:cs typeface="+mn-cs"/>
                        </a:rPr>
                        <a:t>Aeonium</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ciliatum</a:t>
                      </a:r>
                      <a:endParaRPr lang="de-DE" sz="1800" i="1" u="none" strike="noStrike" kern="1200" dirty="0">
                        <a:solidFill>
                          <a:schemeClr val="lt1"/>
                        </a:solidFill>
                        <a:effectLst/>
                        <a:latin typeface="+mn-lt"/>
                        <a:ea typeface="+mn-ea"/>
                        <a:cs typeface="+mn-cs"/>
                      </a:endParaRP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70 %</a:t>
                      </a:r>
                    </a:p>
                  </a:txBody>
                  <a:tcPr marL="9525" marR="9525" marT="9525" marB="0" anchor="ctr"/>
                </a:tc>
                <a:tc>
                  <a:txBody>
                    <a:bodyPr/>
                    <a:lstStyle/>
                    <a:p>
                      <a:pPr algn="ctr" fontAlgn="b"/>
                      <a:r>
                        <a:rPr lang="en-US" sz="1800" u="none" strike="noStrike" kern="1200" dirty="0">
                          <a:solidFill>
                            <a:schemeClr val="lt1"/>
                          </a:solidFill>
                          <a:effectLst/>
                          <a:latin typeface="+mn-lt"/>
                          <a:ea typeface="+mn-ea"/>
                          <a:cs typeface="+mn-cs"/>
                        </a:rPr>
                        <a:t>Rocky locations until forest regions</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de-DE" sz="1800" i="1" u="none" strike="noStrike" kern="1200" dirty="0" err="1">
                          <a:solidFill>
                            <a:schemeClr val="lt1"/>
                          </a:solidFill>
                          <a:effectLst/>
                          <a:latin typeface="+mn-lt"/>
                          <a:ea typeface="+mn-ea"/>
                          <a:cs typeface="+mn-cs"/>
                        </a:rPr>
                        <a:t>Pericallis</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tussilaginis</a:t>
                      </a:r>
                      <a:endParaRPr lang="de-DE" sz="1800" i="1" u="none" strike="noStrike" kern="1200" dirty="0">
                        <a:solidFill>
                          <a:schemeClr val="lt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de-DE" sz="1800" u="none" strike="noStrike" kern="1200" dirty="0">
                          <a:solidFill>
                            <a:schemeClr val="lt1"/>
                          </a:solidFill>
                          <a:effectLst/>
                          <a:latin typeface="+mn-lt"/>
                          <a:ea typeface="+mn-ea"/>
                          <a:cs typeface="+mn-cs"/>
                        </a:rPr>
                        <a:t>90 %</a:t>
                      </a:r>
                    </a:p>
                  </a:txBody>
                  <a:tcPr marL="9525" marR="9525" marT="9525" marB="0" anchor="ctr"/>
                </a:tc>
                <a:tc>
                  <a:txBody>
                    <a:bodyPr/>
                    <a:lstStyle/>
                    <a:p>
                      <a:pPr algn="ctr" fontAlgn="b"/>
                      <a:r>
                        <a:rPr lang="en-US" sz="1800" u="none" strike="noStrike" kern="1200">
                          <a:solidFill>
                            <a:schemeClr val="lt1"/>
                          </a:solidFill>
                          <a:effectLst/>
                          <a:latin typeface="+mn-lt"/>
                          <a:ea typeface="+mn-ea"/>
                          <a:cs typeface="+mn-cs"/>
                        </a:rPr>
                        <a:t>Shadowed-wet rocks and walls, from coast until laurel forests in the north</a:t>
                      </a:r>
                    </a:p>
                  </a:txBody>
                  <a:tcPr marL="9525" marR="9525" marT="9525" marB="0" anchor="ctr"/>
                </a:tc>
                <a:extLst>
                  <a:ext uri="{0D108BD9-81ED-4DB2-BD59-A6C34878D82A}">
                    <a16:rowId xmlns="" xmlns:a16="http://schemas.microsoft.com/office/drawing/2014/main" val="10002"/>
                  </a:ext>
                </a:extLst>
              </a:tr>
              <a:tr h="214985">
                <a:tc>
                  <a:txBody>
                    <a:bodyPr/>
                    <a:lstStyle/>
                    <a:p>
                      <a:pPr algn="ctr" fontAlgn="b"/>
                      <a:r>
                        <a:rPr lang="de-DE" sz="1800" i="1" u="none" strike="noStrike" kern="1200" dirty="0" err="1">
                          <a:solidFill>
                            <a:schemeClr val="lt1"/>
                          </a:solidFill>
                          <a:effectLst/>
                          <a:latin typeface="+mn-lt"/>
                          <a:ea typeface="+mn-ea"/>
                          <a:cs typeface="+mn-cs"/>
                        </a:rPr>
                        <a:t>Cistus</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monspeliensis</a:t>
                      </a:r>
                      <a:endParaRPr lang="de-DE" sz="1800" i="1" u="none" strike="noStrike" kern="1200" dirty="0">
                        <a:solidFill>
                          <a:schemeClr val="lt1"/>
                        </a:solidFill>
                        <a:effectLst/>
                        <a:latin typeface="+mn-lt"/>
                        <a:ea typeface="+mn-ea"/>
                        <a:cs typeface="+mn-cs"/>
                      </a:endParaRP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60 %</a:t>
                      </a:r>
                    </a:p>
                  </a:txBody>
                  <a:tcPr marL="9525" marR="9525" marT="9525" marB="0" anchor="ctr"/>
                </a:tc>
                <a:tc>
                  <a:txBody>
                    <a:bodyPr/>
                    <a:lstStyle/>
                    <a:p>
                      <a:pPr algn="ctr" fontAlgn="b"/>
                      <a:r>
                        <a:rPr lang="en-US" sz="1800" u="none" strike="noStrike" kern="1200" dirty="0">
                          <a:solidFill>
                            <a:schemeClr val="lt1"/>
                          </a:solidFill>
                          <a:effectLst/>
                          <a:latin typeface="+mn-lt"/>
                          <a:ea typeface="+mn-ea"/>
                          <a:cs typeface="+mn-cs"/>
                        </a:rPr>
                        <a:t>Succulent scrub and forests, rocky slopes and agricultural terraces' edges</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de-DE" sz="1800" i="1" u="none" strike="noStrike" kern="1200" dirty="0">
                          <a:solidFill>
                            <a:schemeClr val="lt1"/>
                          </a:solidFill>
                          <a:effectLst/>
                          <a:latin typeface="+mn-lt"/>
                          <a:ea typeface="+mn-ea"/>
                          <a:cs typeface="+mn-cs"/>
                        </a:rPr>
                        <a:t>Erica </a:t>
                      </a:r>
                      <a:r>
                        <a:rPr lang="de-DE" sz="1800" i="1" u="none" strike="noStrike" kern="1200" dirty="0" err="1">
                          <a:solidFill>
                            <a:schemeClr val="lt1"/>
                          </a:solidFill>
                          <a:effectLst/>
                          <a:latin typeface="+mn-lt"/>
                          <a:ea typeface="+mn-ea"/>
                          <a:cs typeface="+mn-cs"/>
                        </a:rPr>
                        <a:t>arborea</a:t>
                      </a:r>
                      <a:endParaRPr lang="de-DE" sz="1800" i="1" u="none" strike="noStrike" kern="1200" dirty="0">
                        <a:solidFill>
                          <a:schemeClr val="lt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de-DE" sz="1800" u="none" strike="noStrike" kern="1200" dirty="0">
                          <a:solidFill>
                            <a:schemeClr val="lt1"/>
                          </a:solidFill>
                          <a:effectLst/>
                          <a:latin typeface="+mn-lt"/>
                          <a:ea typeface="+mn-ea"/>
                          <a:cs typeface="+mn-cs"/>
                        </a:rPr>
                        <a:t>80 %</a:t>
                      </a:r>
                    </a:p>
                  </a:txBody>
                  <a:tcPr marL="9525" marR="9525" marT="9525" marB="0" anchor="ctr"/>
                </a:tc>
                <a:tc>
                  <a:txBody>
                    <a:bodyPr/>
                    <a:lstStyle/>
                    <a:p>
                      <a:pPr algn="ctr" fontAlgn="b"/>
                      <a:r>
                        <a:rPr lang="en-US" sz="1800" u="none" strike="noStrike" kern="1200" dirty="0">
                          <a:solidFill>
                            <a:schemeClr val="lt1"/>
                          </a:solidFill>
                          <a:effectLst/>
                          <a:latin typeface="+mn-lt"/>
                          <a:ea typeface="+mn-ea"/>
                          <a:cs typeface="+mn-cs"/>
                        </a:rPr>
                        <a:t>Laurel forest, </a:t>
                      </a:r>
                      <a:r>
                        <a:rPr lang="en-US" sz="1800" u="none" strike="noStrike" kern="1200" dirty="0" err="1">
                          <a:solidFill>
                            <a:schemeClr val="lt1"/>
                          </a:solidFill>
                          <a:effectLst/>
                          <a:latin typeface="+mn-lt"/>
                          <a:ea typeface="+mn-ea"/>
                          <a:cs typeface="+mn-cs"/>
                        </a:rPr>
                        <a:t>northexposed</a:t>
                      </a:r>
                      <a:r>
                        <a:rPr lang="en-US" sz="1800" u="none" strike="noStrike" kern="1200" dirty="0">
                          <a:solidFill>
                            <a:schemeClr val="lt1"/>
                          </a:solidFill>
                          <a:effectLst/>
                          <a:latin typeface="+mn-lt"/>
                          <a:ea typeface="+mn-ea"/>
                          <a:cs typeface="+mn-cs"/>
                        </a:rPr>
                        <a:t> pine forests</a:t>
                      </a:r>
                    </a:p>
                  </a:txBody>
                  <a:tcPr marL="9525" marR="9525" marT="9525" marB="0" anchor="ctr"/>
                </a:tc>
                <a:extLst>
                  <a:ext uri="{0D108BD9-81ED-4DB2-BD59-A6C34878D82A}">
                    <a16:rowId xmlns="" xmlns:a16="http://schemas.microsoft.com/office/drawing/2014/main" val="10003"/>
                  </a:ext>
                </a:extLst>
              </a:tr>
              <a:tr h="112997">
                <a:tc>
                  <a:txBody>
                    <a:bodyPr/>
                    <a:lstStyle/>
                    <a:p>
                      <a:pPr algn="ctr" fontAlgn="b"/>
                      <a:r>
                        <a:rPr lang="de-DE" sz="1800" i="1" u="none" strike="noStrike" kern="1200" dirty="0" err="1">
                          <a:solidFill>
                            <a:schemeClr val="lt1"/>
                          </a:solidFill>
                          <a:effectLst/>
                          <a:latin typeface="+mn-lt"/>
                          <a:ea typeface="+mn-ea"/>
                          <a:cs typeface="+mn-cs"/>
                        </a:rPr>
                        <a:t>Sonchus</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acaulis</a:t>
                      </a:r>
                      <a:endParaRPr lang="de-DE" sz="1800" i="1" u="none" strike="noStrike" kern="1200" dirty="0">
                        <a:solidFill>
                          <a:schemeClr val="lt1"/>
                        </a:solidFill>
                        <a:effectLst/>
                        <a:latin typeface="+mn-lt"/>
                        <a:ea typeface="+mn-ea"/>
                        <a:cs typeface="+mn-cs"/>
                      </a:endParaRP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60 %</a:t>
                      </a:r>
                    </a:p>
                  </a:txBody>
                  <a:tcPr marL="9525" marR="9525" marT="9525" marB="0" anchor="ctr"/>
                </a:tc>
                <a:tc>
                  <a:txBody>
                    <a:bodyPr/>
                    <a:lstStyle/>
                    <a:p>
                      <a:pPr algn="ctr" fontAlgn="b"/>
                      <a:r>
                        <a:rPr lang="en-US" sz="1800" u="none" strike="noStrike" kern="1200" dirty="0">
                          <a:solidFill>
                            <a:schemeClr val="lt1"/>
                          </a:solidFill>
                          <a:effectLst/>
                          <a:latin typeface="+mn-lt"/>
                          <a:ea typeface="+mn-ea"/>
                          <a:cs typeface="+mn-cs"/>
                        </a:rPr>
                        <a:t>In warmer parts of pine forest and compensation communities</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de-DE" sz="1800" i="1" u="none" strike="noStrike" kern="1200" dirty="0" err="1">
                          <a:solidFill>
                            <a:schemeClr val="lt1"/>
                          </a:solidFill>
                          <a:effectLst/>
                          <a:latin typeface="+mn-lt"/>
                          <a:ea typeface="+mn-ea"/>
                          <a:cs typeface="+mn-cs"/>
                        </a:rPr>
                        <a:t>Sonchus</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acaulis</a:t>
                      </a:r>
                      <a:endParaRPr lang="de-DE" sz="1800" i="1" u="none" strike="noStrike" kern="1200" dirty="0">
                        <a:solidFill>
                          <a:schemeClr val="lt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de-DE" sz="1800" u="none" strike="noStrike" kern="1200" dirty="0">
                          <a:solidFill>
                            <a:schemeClr val="lt1"/>
                          </a:solidFill>
                          <a:effectLst/>
                          <a:latin typeface="+mn-lt"/>
                          <a:ea typeface="+mn-ea"/>
                          <a:cs typeface="+mn-cs"/>
                        </a:rPr>
                        <a:t>70 %</a:t>
                      </a:r>
                    </a:p>
                  </a:txBody>
                  <a:tcPr marL="9525" marR="9525" marT="9525" marB="0" anchor="ctr"/>
                </a:tc>
                <a:tc>
                  <a:txBody>
                    <a:bodyPr/>
                    <a:lstStyle/>
                    <a:p>
                      <a:pPr algn="ctr" fontAlgn="b"/>
                      <a:r>
                        <a:rPr lang="en-US" sz="1800" u="none" strike="noStrike" kern="1200">
                          <a:solidFill>
                            <a:schemeClr val="lt1"/>
                          </a:solidFill>
                          <a:effectLst/>
                          <a:latin typeface="+mn-lt"/>
                          <a:ea typeface="+mn-ea"/>
                          <a:cs typeface="+mn-cs"/>
                        </a:rPr>
                        <a:t>Succulent scrub and forests, rocky slopes and agricultural terraces' edges</a:t>
                      </a:r>
                    </a:p>
                  </a:txBody>
                  <a:tcPr marL="9525" marR="9525" marT="9525" marB="0" anchor="ctr"/>
                </a:tc>
                <a:extLst>
                  <a:ext uri="{0D108BD9-81ED-4DB2-BD59-A6C34878D82A}">
                    <a16:rowId xmlns="" xmlns:a16="http://schemas.microsoft.com/office/drawing/2014/main" val="10004"/>
                  </a:ext>
                </a:extLst>
              </a:tr>
              <a:tr h="214985">
                <a:tc>
                  <a:txBody>
                    <a:bodyPr/>
                    <a:lstStyle/>
                    <a:p>
                      <a:pPr algn="ctr" fontAlgn="b"/>
                      <a:r>
                        <a:rPr lang="de-DE" sz="1800" i="1" u="none" strike="noStrike" kern="1200" dirty="0" err="1">
                          <a:solidFill>
                            <a:schemeClr val="lt1"/>
                          </a:solidFill>
                          <a:effectLst/>
                          <a:latin typeface="+mn-lt"/>
                          <a:ea typeface="+mn-ea"/>
                          <a:cs typeface="+mn-cs"/>
                        </a:rPr>
                        <a:t>Echium</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aculeatum</a:t>
                      </a:r>
                      <a:r>
                        <a:rPr lang="de-DE" sz="1800" i="1" u="none" strike="noStrike" kern="1200" dirty="0">
                          <a:solidFill>
                            <a:schemeClr val="lt1"/>
                          </a:solidFill>
                          <a:effectLst/>
                          <a:latin typeface="+mn-lt"/>
                          <a:ea typeface="+mn-ea"/>
                          <a:cs typeface="+mn-cs"/>
                        </a:rPr>
                        <a:t> </a:t>
                      </a: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50 %</a:t>
                      </a:r>
                    </a:p>
                  </a:txBody>
                  <a:tcPr marL="9525" marR="9525" marT="9525" marB="0" anchor="ctr"/>
                </a:tc>
                <a:tc>
                  <a:txBody>
                    <a:bodyPr/>
                    <a:lstStyle/>
                    <a:p>
                      <a:pPr algn="ctr" fontAlgn="b"/>
                      <a:r>
                        <a:rPr lang="en-US" sz="1800" u="none" strike="noStrike" kern="1200" dirty="0">
                          <a:solidFill>
                            <a:schemeClr val="lt1"/>
                          </a:solidFill>
                          <a:effectLst/>
                          <a:latin typeface="+mn-lt"/>
                          <a:ea typeface="+mn-ea"/>
                          <a:cs typeface="+mn-cs"/>
                        </a:rPr>
                        <a:t>succulent scrub, locally until pine forest </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de-DE" sz="1800" i="1" u="none" strike="noStrike" kern="1200" dirty="0" err="1">
                          <a:solidFill>
                            <a:schemeClr val="lt1"/>
                          </a:solidFill>
                          <a:effectLst/>
                          <a:latin typeface="+mn-lt"/>
                          <a:ea typeface="+mn-ea"/>
                          <a:cs typeface="+mn-cs"/>
                        </a:rPr>
                        <a:t>Galium</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aparine</a:t>
                      </a:r>
                      <a:endParaRPr lang="de-DE" sz="1800" i="1" u="none" strike="noStrike" kern="1200" dirty="0">
                        <a:solidFill>
                          <a:schemeClr val="lt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de-DE" sz="1800" u="none" strike="noStrike" kern="1200" dirty="0">
                          <a:solidFill>
                            <a:schemeClr val="lt1"/>
                          </a:solidFill>
                          <a:effectLst/>
                          <a:latin typeface="+mn-lt"/>
                          <a:ea typeface="+mn-ea"/>
                          <a:cs typeface="+mn-cs"/>
                        </a:rPr>
                        <a:t>60 %</a:t>
                      </a:r>
                    </a:p>
                  </a:txBody>
                  <a:tcPr marL="9525" marR="9525" marT="9525" marB="0" anchor="ctr"/>
                </a:tc>
                <a:tc>
                  <a:txBody>
                    <a:bodyPr/>
                    <a:lstStyle/>
                    <a:p>
                      <a:pPr algn="ctr" fontAlgn="b"/>
                      <a:r>
                        <a:rPr lang="en-US" sz="1800" u="none" strike="noStrike" kern="1200">
                          <a:solidFill>
                            <a:schemeClr val="lt1"/>
                          </a:solidFill>
                          <a:effectLst/>
                          <a:latin typeface="+mn-lt"/>
                          <a:ea typeface="+mn-ea"/>
                          <a:cs typeface="+mn-cs"/>
                        </a:rPr>
                        <a:t>Laurel forest and cultivated land</a:t>
                      </a:r>
                    </a:p>
                  </a:txBody>
                  <a:tcPr marL="9525" marR="9525" marT="9525" marB="0" anchor="ctr"/>
                </a:tc>
                <a:extLst>
                  <a:ext uri="{0D108BD9-81ED-4DB2-BD59-A6C34878D82A}">
                    <a16:rowId xmlns="" xmlns:a16="http://schemas.microsoft.com/office/drawing/2014/main" val="10005"/>
                  </a:ext>
                </a:extLst>
              </a:tr>
              <a:tr h="214985">
                <a:tc>
                  <a:txBody>
                    <a:bodyPr/>
                    <a:lstStyle/>
                    <a:p>
                      <a:pPr algn="ctr" fontAlgn="b"/>
                      <a:r>
                        <a:rPr lang="de-DE" sz="1800" i="1" u="none" strike="noStrike" kern="1200" dirty="0" err="1">
                          <a:solidFill>
                            <a:schemeClr val="lt1"/>
                          </a:solidFill>
                          <a:effectLst/>
                          <a:latin typeface="+mn-lt"/>
                          <a:ea typeface="+mn-ea"/>
                          <a:cs typeface="+mn-cs"/>
                        </a:rPr>
                        <a:t>Micromeria</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varia</a:t>
                      </a:r>
                      <a:endParaRPr lang="de-DE" sz="1800" i="1" u="none" strike="noStrike" kern="1200" dirty="0">
                        <a:solidFill>
                          <a:schemeClr val="lt1"/>
                        </a:solidFill>
                        <a:effectLst/>
                        <a:latin typeface="+mn-lt"/>
                        <a:ea typeface="+mn-ea"/>
                        <a:cs typeface="+mn-cs"/>
                      </a:endParaRP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50 %</a:t>
                      </a:r>
                    </a:p>
                  </a:txBody>
                  <a:tcPr marL="9525" marR="9525" marT="9525" marB="0" anchor="ctr"/>
                </a:tc>
                <a:tc>
                  <a:txBody>
                    <a:bodyPr/>
                    <a:lstStyle/>
                    <a:p>
                      <a:pPr algn="ctr" fontAlgn="b"/>
                      <a:r>
                        <a:rPr lang="de-DE" sz="1800" u="none" strike="noStrike" kern="1200" dirty="0" err="1">
                          <a:solidFill>
                            <a:schemeClr val="lt1"/>
                          </a:solidFill>
                          <a:effectLst/>
                          <a:latin typeface="+mn-lt"/>
                          <a:ea typeface="+mn-ea"/>
                          <a:cs typeface="+mn-cs"/>
                        </a:rPr>
                        <a:t>succulent</a:t>
                      </a:r>
                      <a:r>
                        <a:rPr lang="de-DE" sz="1800" u="none" strike="noStrike" kern="1200" dirty="0">
                          <a:solidFill>
                            <a:schemeClr val="lt1"/>
                          </a:solidFill>
                          <a:effectLst/>
                          <a:latin typeface="+mn-lt"/>
                          <a:ea typeface="+mn-ea"/>
                          <a:cs typeface="+mn-cs"/>
                        </a:rPr>
                        <a:t> </a:t>
                      </a:r>
                      <a:r>
                        <a:rPr lang="de-DE" sz="1800" u="none" strike="noStrike" kern="1200" dirty="0" err="1">
                          <a:solidFill>
                            <a:schemeClr val="lt1"/>
                          </a:solidFill>
                          <a:effectLst/>
                          <a:latin typeface="+mn-lt"/>
                          <a:ea typeface="+mn-ea"/>
                          <a:cs typeface="+mn-cs"/>
                        </a:rPr>
                        <a:t>scrub</a:t>
                      </a:r>
                      <a:r>
                        <a:rPr lang="de-DE" sz="1800" u="none" strike="noStrike" kern="1200" dirty="0">
                          <a:solidFill>
                            <a:schemeClr val="lt1"/>
                          </a:solidFill>
                          <a:effectLst/>
                          <a:latin typeface="+mn-lt"/>
                          <a:ea typeface="+mn-ea"/>
                          <a:cs typeface="+mn-cs"/>
                        </a:rPr>
                        <a:t> </a:t>
                      </a:r>
                      <a:r>
                        <a:rPr lang="de-DE" sz="1800" u="none" strike="noStrike" kern="1200" dirty="0" err="1">
                          <a:solidFill>
                            <a:schemeClr val="lt1"/>
                          </a:solidFill>
                          <a:effectLst/>
                          <a:latin typeface="+mn-lt"/>
                          <a:ea typeface="+mn-ea"/>
                          <a:cs typeface="+mn-cs"/>
                        </a:rPr>
                        <a:t>until</a:t>
                      </a:r>
                      <a:r>
                        <a:rPr lang="de-DE" sz="1800" u="none" strike="noStrike" kern="1200" dirty="0">
                          <a:solidFill>
                            <a:schemeClr val="lt1"/>
                          </a:solidFill>
                          <a:effectLst/>
                          <a:latin typeface="+mn-lt"/>
                          <a:ea typeface="+mn-ea"/>
                          <a:cs typeface="+mn-cs"/>
                        </a:rPr>
                        <a:t> </a:t>
                      </a:r>
                      <a:r>
                        <a:rPr lang="de-DE" sz="1800" u="none" strike="noStrike" kern="1200" dirty="0" err="1">
                          <a:solidFill>
                            <a:schemeClr val="lt1"/>
                          </a:solidFill>
                          <a:effectLst/>
                          <a:latin typeface="+mn-lt"/>
                          <a:ea typeface="+mn-ea"/>
                          <a:cs typeface="+mn-cs"/>
                        </a:rPr>
                        <a:t>forest</a:t>
                      </a:r>
                      <a:r>
                        <a:rPr lang="de-DE" sz="1800" u="none" strike="noStrike" kern="1200" dirty="0">
                          <a:solidFill>
                            <a:schemeClr val="lt1"/>
                          </a:solidFill>
                          <a:effectLst/>
                          <a:latin typeface="+mn-lt"/>
                          <a:ea typeface="+mn-ea"/>
                          <a:cs typeface="+mn-cs"/>
                        </a:rPr>
                        <a:t> </a:t>
                      </a:r>
                      <a:r>
                        <a:rPr lang="de-DE" sz="1800" u="none" strike="noStrike" kern="1200" dirty="0" err="1">
                          <a:solidFill>
                            <a:schemeClr val="lt1"/>
                          </a:solidFill>
                          <a:effectLst/>
                          <a:latin typeface="+mn-lt"/>
                          <a:ea typeface="+mn-ea"/>
                          <a:cs typeface="+mn-cs"/>
                        </a:rPr>
                        <a:t>regions</a:t>
                      </a:r>
                      <a:endParaRPr lang="de-DE" sz="1800" u="none" strike="noStrike" kern="1200" dirty="0">
                        <a:solidFill>
                          <a:schemeClr val="lt1"/>
                        </a:solidFill>
                        <a:effectLst/>
                        <a:latin typeface="+mn-lt"/>
                        <a:ea typeface="+mn-ea"/>
                        <a:cs typeface="+mn-cs"/>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de-DE" sz="1800" i="1" u="none" strike="noStrike" kern="1200" dirty="0" err="1">
                          <a:solidFill>
                            <a:schemeClr val="lt1"/>
                          </a:solidFill>
                          <a:effectLst/>
                          <a:latin typeface="+mn-lt"/>
                          <a:ea typeface="+mn-ea"/>
                          <a:cs typeface="+mn-cs"/>
                        </a:rPr>
                        <a:t>Drusa</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glandulosa</a:t>
                      </a:r>
                      <a:endParaRPr lang="de-DE" sz="1800" i="1" u="none" strike="noStrike" kern="1200" dirty="0">
                        <a:solidFill>
                          <a:schemeClr val="lt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de-DE" sz="1800" u="none" strike="noStrike" kern="1200" dirty="0">
                          <a:solidFill>
                            <a:schemeClr val="lt1"/>
                          </a:solidFill>
                          <a:effectLst/>
                          <a:latin typeface="+mn-lt"/>
                          <a:ea typeface="+mn-ea"/>
                          <a:cs typeface="+mn-cs"/>
                        </a:rPr>
                        <a:t>50</a:t>
                      </a:r>
                      <a:r>
                        <a:rPr lang="de-DE" sz="1800" u="none" strike="noStrike" kern="1200" baseline="0" dirty="0">
                          <a:solidFill>
                            <a:schemeClr val="lt1"/>
                          </a:solidFill>
                          <a:effectLst/>
                          <a:latin typeface="+mn-lt"/>
                          <a:ea typeface="+mn-ea"/>
                          <a:cs typeface="+mn-cs"/>
                        </a:rPr>
                        <a:t> %</a:t>
                      </a:r>
                      <a:endParaRPr lang="de-DE" sz="1800" u="none" strike="noStrike" kern="1200" dirty="0">
                        <a:solidFill>
                          <a:schemeClr val="lt1"/>
                        </a:solidFill>
                        <a:effectLst/>
                        <a:latin typeface="+mn-lt"/>
                        <a:ea typeface="+mn-ea"/>
                        <a:cs typeface="+mn-cs"/>
                      </a:endParaRPr>
                    </a:p>
                  </a:txBody>
                  <a:tcPr marL="9525" marR="9525" marT="9525" marB="0" anchor="ctr"/>
                </a:tc>
                <a:tc>
                  <a:txBody>
                    <a:bodyPr/>
                    <a:lstStyle/>
                    <a:p>
                      <a:pPr algn="ctr" fontAlgn="b"/>
                      <a:r>
                        <a:rPr lang="en-US" sz="1800" u="none" strike="noStrike" kern="1200">
                          <a:solidFill>
                            <a:schemeClr val="lt1"/>
                          </a:solidFill>
                          <a:effectLst/>
                          <a:latin typeface="+mn-lt"/>
                          <a:ea typeface="+mn-ea"/>
                          <a:cs typeface="+mn-cs"/>
                        </a:rPr>
                        <a:t>Laurel forest, also lower at fresh locations, also at wet waysides</a:t>
                      </a:r>
                    </a:p>
                  </a:txBody>
                  <a:tcPr marL="9525" marR="9525" marT="9525" marB="0" anchor="ctr"/>
                </a:tc>
                <a:extLst>
                  <a:ext uri="{0D108BD9-81ED-4DB2-BD59-A6C34878D82A}">
                    <a16:rowId xmlns="" xmlns:a16="http://schemas.microsoft.com/office/drawing/2014/main" val="10006"/>
                  </a:ext>
                </a:extLst>
              </a:tr>
              <a:tr h="319508">
                <a:tc>
                  <a:txBody>
                    <a:bodyPr/>
                    <a:lstStyle/>
                    <a:p>
                      <a:pPr algn="ctr" fontAlgn="b"/>
                      <a:r>
                        <a:rPr lang="de-DE" sz="1800" i="1" u="none" strike="noStrike" kern="1200" dirty="0" err="1">
                          <a:solidFill>
                            <a:schemeClr val="lt1"/>
                          </a:solidFill>
                          <a:effectLst/>
                          <a:latin typeface="+mn-lt"/>
                          <a:ea typeface="+mn-ea"/>
                          <a:cs typeface="+mn-cs"/>
                        </a:rPr>
                        <a:t>Phagnalon</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purpurascens</a:t>
                      </a:r>
                      <a:endParaRPr lang="de-DE" sz="1800" i="1" u="none" strike="noStrike" kern="1200" dirty="0">
                        <a:solidFill>
                          <a:schemeClr val="lt1"/>
                        </a:solidFill>
                        <a:effectLst/>
                        <a:latin typeface="+mn-lt"/>
                        <a:ea typeface="+mn-ea"/>
                        <a:cs typeface="+mn-cs"/>
                      </a:endParaRP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50 %</a:t>
                      </a:r>
                    </a:p>
                  </a:txBody>
                  <a:tcPr marL="9525" marR="9525" marT="9525" marB="0" anchor="ctr"/>
                </a:tc>
                <a:tc>
                  <a:txBody>
                    <a:bodyPr/>
                    <a:lstStyle/>
                    <a:p>
                      <a:pPr algn="ctr" fontAlgn="b"/>
                      <a:r>
                        <a:rPr lang="en-US" sz="1800" u="none" strike="noStrike" kern="1200" dirty="0">
                          <a:solidFill>
                            <a:schemeClr val="lt1"/>
                          </a:solidFill>
                          <a:effectLst/>
                          <a:latin typeface="+mn-lt"/>
                          <a:ea typeface="+mn-ea"/>
                          <a:cs typeface="+mn-cs"/>
                        </a:rPr>
                        <a:t>succulent scrub, locally until pine forest </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de-DE" sz="1800" i="1" u="none" strike="noStrike" kern="1200" dirty="0" err="1">
                          <a:solidFill>
                            <a:schemeClr val="lt1"/>
                          </a:solidFill>
                          <a:effectLst/>
                          <a:latin typeface="+mn-lt"/>
                          <a:ea typeface="+mn-ea"/>
                          <a:cs typeface="+mn-cs"/>
                        </a:rPr>
                        <a:t>Fumaria</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coccinia</a:t>
                      </a:r>
                      <a:endParaRPr lang="de-DE" sz="1800" i="1" u="none" strike="noStrike" kern="1200" dirty="0">
                        <a:solidFill>
                          <a:schemeClr val="lt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de-DE" sz="1800" u="none" strike="noStrike" kern="1200" dirty="0">
                          <a:solidFill>
                            <a:schemeClr val="lt1"/>
                          </a:solidFill>
                          <a:effectLst/>
                          <a:latin typeface="+mn-lt"/>
                          <a:ea typeface="+mn-ea"/>
                          <a:cs typeface="+mn-cs"/>
                        </a:rPr>
                        <a:t>50 %</a:t>
                      </a:r>
                    </a:p>
                  </a:txBody>
                  <a:tcPr marL="9525" marR="9525" marT="9525" marB="0" anchor="ctr"/>
                </a:tc>
                <a:tc>
                  <a:txBody>
                    <a:bodyPr/>
                    <a:lstStyle/>
                    <a:p>
                      <a:pPr algn="ctr" fontAlgn="b"/>
                      <a:r>
                        <a:rPr lang="en-US" sz="1800" u="none" strike="noStrike" kern="1200">
                          <a:solidFill>
                            <a:schemeClr val="lt1"/>
                          </a:solidFill>
                          <a:effectLst/>
                          <a:latin typeface="+mn-lt"/>
                          <a:ea typeface="+mn-ea"/>
                          <a:cs typeface="+mn-cs"/>
                        </a:rPr>
                        <a:t>Rocky, open locations and waysides</a:t>
                      </a:r>
                    </a:p>
                  </a:txBody>
                  <a:tcPr marL="9525" marR="9525" marT="9525" marB="0" anchor="ctr"/>
                </a:tc>
                <a:extLst>
                  <a:ext uri="{0D108BD9-81ED-4DB2-BD59-A6C34878D82A}">
                    <a16:rowId xmlns="" xmlns:a16="http://schemas.microsoft.com/office/drawing/2014/main" val="10007"/>
                  </a:ext>
                </a:extLst>
              </a:tr>
              <a:tr h="112997">
                <a:tc>
                  <a:txBody>
                    <a:bodyPr/>
                    <a:lstStyle/>
                    <a:p>
                      <a:pPr algn="ctr" fontAlgn="b"/>
                      <a:r>
                        <a:rPr lang="de-DE" sz="1800" i="1" u="none" strike="noStrike" kern="1200" dirty="0" err="1">
                          <a:solidFill>
                            <a:schemeClr val="lt1"/>
                          </a:solidFill>
                          <a:effectLst/>
                          <a:latin typeface="+mn-lt"/>
                          <a:ea typeface="+mn-ea"/>
                          <a:cs typeface="+mn-cs"/>
                        </a:rPr>
                        <a:t>Aeonium</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sedifolium</a:t>
                      </a:r>
                      <a:endParaRPr lang="de-DE" sz="1800" i="1" u="none" strike="noStrike" kern="1200" dirty="0">
                        <a:solidFill>
                          <a:schemeClr val="lt1"/>
                        </a:solidFill>
                        <a:effectLst/>
                        <a:latin typeface="+mn-lt"/>
                        <a:ea typeface="+mn-ea"/>
                        <a:cs typeface="+mn-cs"/>
                      </a:endParaRP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40 %</a:t>
                      </a: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Dry </a:t>
                      </a:r>
                      <a:r>
                        <a:rPr lang="de-DE" sz="1800" u="none" strike="noStrike" kern="1200" dirty="0" err="1">
                          <a:solidFill>
                            <a:schemeClr val="lt1"/>
                          </a:solidFill>
                          <a:effectLst/>
                          <a:latin typeface="+mn-lt"/>
                          <a:ea typeface="+mn-ea"/>
                          <a:cs typeface="+mn-cs"/>
                        </a:rPr>
                        <a:t>forest</a:t>
                      </a:r>
                      <a:r>
                        <a:rPr lang="de-DE" sz="1800" u="none" strike="noStrike" kern="1200" dirty="0">
                          <a:solidFill>
                            <a:schemeClr val="lt1"/>
                          </a:solidFill>
                          <a:effectLst/>
                          <a:latin typeface="+mn-lt"/>
                          <a:ea typeface="+mn-ea"/>
                          <a:cs typeface="+mn-cs"/>
                        </a:rPr>
                        <a:t> </a:t>
                      </a:r>
                      <a:r>
                        <a:rPr lang="de-DE" sz="1800" u="none" strike="noStrike" kern="1200" dirty="0" err="1">
                          <a:solidFill>
                            <a:schemeClr val="lt1"/>
                          </a:solidFill>
                          <a:effectLst/>
                          <a:latin typeface="+mn-lt"/>
                          <a:ea typeface="+mn-ea"/>
                          <a:cs typeface="+mn-cs"/>
                        </a:rPr>
                        <a:t>locations</a:t>
                      </a:r>
                      <a:endParaRPr lang="de-DE" sz="1800" u="none" strike="noStrike" kern="1200" dirty="0">
                        <a:solidFill>
                          <a:schemeClr val="lt1"/>
                        </a:solidFill>
                        <a:effectLst/>
                        <a:latin typeface="+mn-lt"/>
                        <a:ea typeface="+mn-ea"/>
                        <a:cs typeface="+mn-cs"/>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de-DE" sz="1800" i="1" u="none" strike="noStrike" kern="1200" dirty="0" err="1">
                          <a:solidFill>
                            <a:schemeClr val="lt1"/>
                          </a:solidFill>
                          <a:effectLst/>
                          <a:latin typeface="+mn-lt"/>
                          <a:ea typeface="+mn-ea"/>
                          <a:cs typeface="+mn-cs"/>
                        </a:rPr>
                        <a:t>Cistus</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monspeliensis</a:t>
                      </a:r>
                      <a:endParaRPr lang="de-DE" sz="1800" i="1" u="none" strike="noStrike" kern="1200" dirty="0">
                        <a:solidFill>
                          <a:schemeClr val="lt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de-DE" sz="1800" u="none" strike="noStrike" kern="1200" dirty="0">
                          <a:solidFill>
                            <a:schemeClr val="lt1"/>
                          </a:solidFill>
                          <a:effectLst/>
                          <a:latin typeface="+mn-lt"/>
                          <a:ea typeface="+mn-ea"/>
                          <a:cs typeface="+mn-cs"/>
                        </a:rPr>
                        <a:t>30 %</a:t>
                      </a:r>
                    </a:p>
                  </a:txBody>
                  <a:tcPr marL="9525" marR="9525" marT="9525" marB="0" anchor="ctr"/>
                </a:tc>
                <a:tc>
                  <a:txBody>
                    <a:bodyPr/>
                    <a:lstStyle/>
                    <a:p>
                      <a:pPr algn="ctr" fontAlgn="b"/>
                      <a:r>
                        <a:rPr lang="en-US" sz="1800" u="none" strike="noStrike" kern="1200">
                          <a:solidFill>
                            <a:schemeClr val="lt1"/>
                          </a:solidFill>
                          <a:effectLst/>
                          <a:latin typeface="+mn-lt"/>
                          <a:ea typeface="+mn-ea"/>
                          <a:cs typeface="+mn-cs"/>
                        </a:rPr>
                        <a:t>In warmer parts of pine forest and compensation communities</a:t>
                      </a:r>
                    </a:p>
                  </a:txBody>
                  <a:tcPr marL="9525" marR="9525" marT="9525" marB="0" anchor="ctr"/>
                </a:tc>
                <a:extLst>
                  <a:ext uri="{0D108BD9-81ED-4DB2-BD59-A6C34878D82A}">
                    <a16:rowId xmlns="" xmlns:a16="http://schemas.microsoft.com/office/drawing/2014/main" val="10008"/>
                  </a:ext>
                </a:extLst>
              </a:tr>
              <a:tr h="214985">
                <a:tc>
                  <a:txBody>
                    <a:bodyPr/>
                    <a:lstStyle/>
                    <a:p>
                      <a:pPr algn="ctr" fontAlgn="b"/>
                      <a:r>
                        <a:rPr lang="de-DE" sz="1800" i="1" u="none" strike="noStrike" kern="1200" dirty="0" err="1">
                          <a:solidFill>
                            <a:schemeClr val="lt1"/>
                          </a:solidFill>
                          <a:effectLst/>
                          <a:latin typeface="+mn-lt"/>
                          <a:ea typeface="+mn-ea"/>
                          <a:cs typeface="+mn-cs"/>
                        </a:rPr>
                        <a:t>Anagallis</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arvensis</a:t>
                      </a:r>
                      <a:endParaRPr lang="de-DE" sz="1800" i="1" u="none" strike="noStrike" kern="1200" dirty="0">
                        <a:solidFill>
                          <a:schemeClr val="lt1"/>
                        </a:solidFill>
                        <a:effectLst/>
                        <a:latin typeface="+mn-lt"/>
                        <a:ea typeface="+mn-ea"/>
                        <a:cs typeface="+mn-cs"/>
                      </a:endParaRP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40 %</a:t>
                      </a: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de-DE" sz="1800" i="1" u="none" strike="noStrike" kern="1200" dirty="0" err="1">
                          <a:solidFill>
                            <a:schemeClr val="lt1"/>
                          </a:solidFill>
                          <a:effectLst/>
                          <a:latin typeface="+mn-lt"/>
                          <a:ea typeface="+mn-ea"/>
                          <a:cs typeface="+mn-cs"/>
                        </a:rPr>
                        <a:t>Canarina</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canariensis</a:t>
                      </a:r>
                      <a:endParaRPr lang="de-DE" sz="1800" i="1" u="none" strike="noStrike" kern="1200" dirty="0">
                        <a:solidFill>
                          <a:schemeClr val="lt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de-DE" sz="1800" u="none" strike="noStrike" kern="1200" dirty="0">
                          <a:solidFill>
                            <a:schemeClr val="lt1"/>
                          </a:solidFill>
                          <a:effectLst/>
                          <a:latin typeface="+mn-lt"/>
                          <a:ea typeface="+mn-ea"/>
                          <a:cs typeface="+mn-cs"/>
                        </a:rPr>
                        <a:t>30 %</a:t>
                      </a:r>
                    </a:p>
                  </a:txBody>
                  <a:tcPr marL="9525" marR="9525" marT="9525" marB="0" anchor="ctr"/>
                </a:tc>
                <a:tc>
                  <a:txBody>
                    <a:bodyPr/>
                    <a:lstStyle/>
                    <a:p>
                      <a:pPr algn="ctr" fontAlgn="b"/>
                      <a:r>
                        <a:rPr lang="de-DE" sz="1800" u="none" strike="noStrike" kern="1200">
                          <a:solidFill>
                            <a:schemeClr val="lt1"/>
                          </a:solidFill>
                          <a:effectLst/>
                          <a:latin typeface="+mn-lt"/>
                          <a:ea typeface="+mn-ea"/>
                          <a:cs typeface="+mn-cs"/>
                        </a:rPr>
                        <a:t>Laurel forest</a:t>
                      </a:r>
                    </a:p>
                  </a:txBody>
                  <a:tcPr marL="9525" marR="9525" marT="9525" marB="0" anchor="ctr"/>
                </a:tc>
                <a:extLst>
                  <a:ext uri="{0D108BD9-81ED-4DB2-BD59-A6C34878D82A}">
                    <a16:rowId xmlns="" xmlns:a16="http://schemas.microsoft.com/office/drawing/2014/main" val="10009"/>
                  </a:ext>
                </a:extLst>
              </a:tr>
              <a:tr h="214985">
                <a:tc>
                  <a:txBody>
                    <a:bodyPr/>
                    <a:lstStyle/>
                    <a:p>
                      <a:pPr algn="ctr" fontAlgn="b"/>
                      <a:r>
                        <a:rPr lang="de-DE" sz="1800" i="1" u="none" strike="noStrike" kern="1200" dirty="0" err="1">
                          <a:solidFill>
                            <a:schemeClr val="lt1"/>
                          </a:solidFill>
                          <a:effectLst/>
                          <a:latin typeface="+mn-lt"/>
                          <a:ea typeface="+mn-ea"/>
                          <a:cs typeface="+mn-cs"/>
                        </a:rPr>
                        <a:t>Bituminaria</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bituminosa</a:t>
                      </a:r>
                      <a:endParaRPr lang="de-DE" sz="1800" i="1" u="none" strike="noStrike" kern="1200" dirty="0">
                        <a:solidFill>
                          <a:schemeClr val="lt1"/>
                        </a:solidFill>
                        <a:effectLst/>
                        <a:latin typeface="+mn-lt"/>
                        <a:ea typeface="+mn-ea"/>
                        <a:cs typeface="+mn-cs"/>
                      </a:endParaRP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40 %</a:t>
                      </a:r>
                    </a:p>
                  </a:txBody>
                  <a:tcPr marL="9525" marR="9525" marT="9525" marB="0" anchor="ctr"/>
                </a:tc>
                <a:tc>
                  <a:txBody>
                    <a:bodyPr/>
                    <a:lstStyle/>
                    <a:p>
                      <a:pPr algn="ctr" fontAlgn="b"/>
                      <a:r>
                        <a:rPr lang="en-US" sz="1800" u="none" strike="noStrike" kern="1200" dirty="0">
                          <a:solidFill>
                            <a:schemeClr val="lt1"/>
                          </a:solidFill>
                          <a:effectLst/>
                          <a:latin typeface="+mn-lt"/>
                          <a:ea typeface="+mn-ea"/>
                          <a:cs typeface="+mn-cs"/>
                        </a:rPr>
                        <a:t>Waysides, weedy meadows, rocks, from succulent scrubs until subalpine levels</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de-DE" sz="1800" i="1" u="none" strike="noStrike" kern="1200" dirty="0" err="1">
                          <a:solidFill>
                            <a:schemeClr val="lt1"/>
                          </a:solidFill>
                          <a:effectLst/>
                          <a:latin typeface="+mn-lt"/>
                          <a:ea typeface="+mn-ea"/>
                          <a:cs typeface="+mn-cs"/>
                        </a:rPr>
                        <a:t>Ferula</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linkii</a:t>
                      </a:r>
                      <a:endParaRPr lang="de-DE" sz="1800" i="1" u="none" strike="noStrike" kern="1200" dirty="0">
                        <a:solidFill>
                          <a:schemeClr val="lt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de-DE" sz="1800" u="none" strike="noStrike" kern="1200" dirty="0">
                          <a:solidFill>
                            <a:schemeClr val="lt1"/>
                          </a:solidFill>
                          <a:effectLst/>
                          <a:latin typeface="+mn-lt"/>
                          <a:ea typeface="+mn-ea"/>
                          <a:cs typeface="+mn-cs"/>
                        </a:rPr>
                        <a:t>30 %</a:t>
                      </a:r>
                    </a:p>
                  </a:txBody>
                  <a:tcPr marL="9525" marR="9525" marT="9525" marB="0" anchor="ctr"/>
                </a:tc>
                <a:tc>
                  <a:txBody>
                    <a:bodyPr/>
                    <a:lstStyle/>
                    <a:p>
                      <a:pPr algn="ctr" fontAlgn="b"/>
                      <a:r>
                        <a:rPr lang="en-US" sz="1800" u="none" strike="noStrike" kern="1200">
                          <a:solidFill>
                            <a:schemeClr val="lt1"/>
                          </a:solidFill>
                          <a:effectLst/>
                          <a:latin typeface="+mn-lt"/>
                          <a:ea typeface="+mn-ea"/>
                          <a:cs typeface="+mn-cs"/>
                        </a:rPr>
                        <a:t>Open locations of the upper succulent scrub until subalpine regions</a:t>
                      </a:r>
                    </a:p>
                  </a:txBody>
                  <a:tcPr marL="9525" marR="9525" marT="9525" marB="0" anchor="ctr"/>
                </a:tc>
                <a:extLst>
                  <a:ext uri="{0D108BD9-81ED-4DB2-BD59-A6C34878D82A}">
                    <a16:rowId xmlns="" xmlns:a16="http://schemas.microsoft.com/office/drawing/2014/main" val="10010"/>
                  </a:ext>
                </a:extLst>
              </a:tr>
              <a:tr h="214985">
                <a:tc>
                  <a:txBody>
                    <a:bodyPr/>
                    <a:lstStyle/>
                    <a:p>
                      <a:pPr algn="ctr" fontAlgn="b"/>
                      <a:r>
                        <a:rPr lang="de-DE" sz="1800" i="1" u="none" strike="noStrike" kern="1200" dirty="0" err="1">
                          <a:solidFill>
                            <a:schemeClr val="lt1"/>
                          </a:solidFill>
                          <a:effectLst/>
                          <a:latin typeface="+mn-lt"/>
                          <a:ea typeface="+mn-ea"/>
                          <a:cs typeface="+mn-cs"/>
                        </a:rPr>
                        <a:t>Kleinia</a:t>
                      </a:r>
                      <a:r>
                        <a:rPr lang="de-DE" sz="1800" i="1" u="none" strike="noStrike" kern="1200" dirty="0">
                          <a:solidFill>
                            <a:schemeClr val="lt1"/>
                          </a:solidFill>
                          <a:effectLst/>
                          <a:latin typeface="+mn-lt"/>
                          <a:ea typeface="+mn-ea"/>
                          <a:cs typeface="+mn-cs"/>
                        </a:rPr>
                        <a:t> </a:t>
                      </a:r>
                      <a:r>
                        <a:rPr lang="de-DE" sz="1800" i="1" u="none" strike="noStrike" kern="1200" dirty="0" err="1">
                          <a:solidFill>
                            <a:schemeClr val="lt1"/>
                          </a:solidFill>
                          <a:effectLst/>
                          <a:latin typeface="+mn-lt"/>
                          <a:ea typeface="+mn-ea"/>
                          <a:cs typeface="+mn-cs"/>
                        </a:rPr>
                        <a:t>neriifolia</a:t>
                      </a:r>
                      <a:endParaRPr lang="de-DE" sz="1800" i="1" u="none" strike="noStrike" kern="1200" dirty="0">
                        <a:solidFill>
                          <a:schemeClr val="lt1"/>
                        </a:solidFill>
                        <a:effectLst/>
                        <a:latin typeface="+mn-lt"/>
                        <a:ea typeface="+mn-ea"/>
                        <a:cs typeface="+mn-cs"/>
                      </a:endParaRPr>
                    </a:p>
                  </a:txBody>
                  <a:tcPr marL="9525" marR="9525" marT="9525" marB="0" anchor="ctr"/>
                </a:tc>
                <a:tc>
                  <a:txBody>
                    <a:bodyPr/>
                    <a:lstStyle/>
                    <a:p>
                      <a:pPr algn="ctr" fontAlgn="b"/>
                      <a:r>
                        <a:rPr lang="de-DE" sz="1800" u="none" strike="noStrike" kern="1200" dirty="0">
                          <a:solidFill>
                            <a:schemeClr val="lt1"/>
                          </a:solidFill>
                          <a:effectLst/>
                          <a:latin typeface="+mn-lt"/>
                          <a:ea typeface="+mn-ea"/>
                          <a:cs typeface="+mn-cs"/>
                        </a:rPr>
                        <a:t>40 %</a:t>
                      </a:r>
                    </a:p>
                  </a:txBody>
                  <a:tcPr marL="9525" marR="9525" marT="9525" marB="0" anchor="ctr"/>
                </a:tc>
                <a:tc>
                  <a:txBody>
                    <a:bodyPr/>
                    <a:lstStyle/>
                    <a:p>
                      <a:pPr algn="ctr" fontAlgn="b"/>
                      <a:r>
                        <a:rPr lang="de-DE" sz="1800" u="none" strike="noStrike" kern="1200" dirty="0" err="1">
                          <a:solidFill>
                            <a:schemeClr val="lt1"/>
                          </a:solidFill>
                          <a:effectLst/>
                          <a:latin typeface="+mn-lt"/>
                          <a:ea typeface="+mn-ea"/>
                          <a:cs typeface="+mn-cs"/>
                        </a:rPr>
                        <a:t>succulent</a:t>
                      </a:r>
                      <a:r>
                        <a:rPr lang="de-DE" sz="1800" u="none" strike="noStrike" kern="1200" dirty="0">
                          <a:solidFill>
                            <a:schemeClr val="lt1"/>
                          </a:solidFill>
                          <a:effectLst/>
                          <a:latin typeface="+mn-lt"/>
                          <a:ea typeface="+mn-ea"/>
                          <a:cs typeface="+mn-cs"/>
                        </a:rPr>
                        <a:t> </a:t>
                      </a:r>
                      <a:r>
                        <a:rPr lang="de-DE" sz="1800" u="none" strike="noStrike" kern="1200" dirty="0" err="1">
                          <a:solidFill>
                            <a:schemeClr val="lt1"/>
                          </a:solidFill>
                          <a:effectLst/>
                          <a:latin typeface="+mn-lt"/>
                          <a:ea typeface="+mn-ea"/>
                          <a:cs typeface="+mn-cs"/>
                        </a:rPr>
                        <a:t>scrub</a:t>
                      </a:r>
                      <a:endParaRPr lang="de-DE" sz="1800" u="none" strike="noStrike" kern="1200" dirty="0">
                        <a:solidFill>
                          <a:schemeClr val="lt1"/>
                        </a:solidFill>
                        <a:effectLst/>
                        <a:latin typeface="+mn-lt"/>
                        <a:ea typeface="+mn-ea"/>
                        <a:cs typeface="+mn-cs"/>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de-DE" sz="1800" i="1" u="none" strike="noStrike" kern="1200" dirty="0">
                          <a:solidFill>
                            <a:schemeClr val="lt1"/>
                          </a:solidFill>
                          <a:effectLst/>
                          <a:latin typeface="+mn-lt"/>
                          <a:ea typeface="+mn-ea"/>
                          <a:cs typeface="+mn-cs"/>
                        </a:rPr>
                        <a:t>Ilex </a:t>
                      </a:r>
                      <a:r>
                        <a:rPr lang="de-DE" sz="1800" i="1" u="none" strike="noStrike" kern="1200" dirty="0" err="1">
                          <a:solidFill>
                            <a:schemeClr val="lt1"/>
                          </a:solidFill>
                          <a:effectLst/>
                          <a:latin typeface="+mn-lt"/>
                          <a:ea typeface="+mn-ea"/>
                          <a:cs typeface="+mn-cs"/>
                        </a:rPr>
                        <a:t>canariensis</a:t>
                      </a:r>
                      <a:endParaRPr lang="de-DE" sz="1800" i="1" u="none" strike="noStrike" kern="1200" dirty="0">
                        <a:solidFill>
                          <a:schemeClr val="lt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de-DE" sz="1800" u="none" strike="noStrike" kern="1200" dirty="0">
                          <a:solidFill>
                            <a:schemeClr val="lt1"/>
                          </a:solidFill>
                          <a:effectLst/>
                          <a:latin typeface="+mn-lt"/>
                          <a:ea typeface="+mn-ea"/>
                          <a:cs typeface="+mn-cs"/>
                        </a:rPr>
                        <a:t>30 %</a:t>
                      </a:r>
                    </a:p>
                  </a:txBody>
                  <a:tcPr marL="9525" marR="9525" marT="9525" marB="0" anchor="ctr"/>
                </a:tc>
                <a:tc>
                  <a:txBody>
                    <a:bodyPr/>
                    <a:lstStyle/>
                    <a:p>
                      <a:pPr algn="ctr" fontAlgn="b"/>
                      <a:r>
                        <a:rPr lang="en-US" sz="1800" u="none" strike="noStrike" kern="1200" dirty="0" err="1">
                          <a:solidFill>
                            <a:schemeClr val="lt1"/>
                          </a:solidFill>
                          <a:effectLst/>
                          <a:latin typeface="+mn-lt"/>
                          <a:ea typeface="+mn-ea"/>
                          <a:cs typeface="+mn-cs"/>
                        </a:rPr>
                        <a:t>Myrica</a:t>
                      </a:r>
                      <a:r>
                        <a:rPr lang="en-US" sz="1800" u="none" strike="noStrike" kern="1200" dirty="0">
                          <a:solidFill>
                            <a:schemeClr val="lt1"/>
                          </a:solidFill>
                          <a:effectLst/>
                          <a:latin typeface="+mn-lt"/>
                          <a:ea typeface="+mn-ea"/>
                          <a:cs typeface="+mn-cs"/>
                        </a:rPr>
                        <a:t>-Erica scrubs and laurel forest, locally until pine forests</a:t>
                      </a:r>
                    </a:p>
                  </a:txBody>
                  <a:tcPr marL="9525" marR="9525" marT="9525" marB="0" anchor="ctr"/>
                </a:tc>
                <a:extLst>
                  <a:ext uri="{0D108BD9-81ED-4DB2-BD59-A6C34878D82A}">
                    <a16:rowId xmlns="" xmlns:a16="http://schemas.microsoft.com/office/drawing/2014/main" val="10011"/>
                  </a:ext>
                </a:extLst>
              </a:tr>
            </a:tbl>
          </a:graphicData>
        </a:graphic>
      </p:graphicFrame>
      <p:pic>
        <p:nvPicPr>
          <p:cNvPr id="15" name="Grafik 14"/>
          <p:cNvPicPr>
            <a:picLocks noChangeAspect="1"/>
          </p:cNvPicPr>
          <p:nvPr/>
        </p:nvPicPr>
        <p:blipFill>
          <a:blip r:embed="rId13"/>
          <a:stretch>
            <a:fillRect/>
          </a:stretch>
        </p:blipFill>
        <p:spPr>
          <a:xfrm>
            <a:off x="12112614" y="22953753"/>
            <a:ext cx="1932233" cy="1932233"/>
          </a:xfrm>
          <a:prstGeom prst="rect">
            <a:avLst/>
          </a:prstGeom>
        </p:spPr>
      </p:pic>
      <p:pic>
        <p:nvPicPr>
          <p:cNvPr id="16" name="Grafik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671087" y="18031642"/>
            <a:ext cx="3023369" cy="4538844"/>
          </a:xfrm>
          <a:prstGeom prst="rect">
            <a:avLst/>
          </a:prstGeom>
        </p:spPr>
      </p:pic>
      <p:pic>
        <p:nvPicPr>
          <p:cNvPr id="18" name="Grafik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99520" y="18031641"/>
            <a:ext cx="3110622" cy="4538845"/>
          </a:xfrm>
          <a:prstGeom prst="rect">
            <a:avLst/>
          </a:prstGeom>
        </p:spPr>
      </p:pic>
      <p:sp>
        <p:nvSpPr>
          <p:cNvPr id="25" name="Textfeld 24"/>
          <p:cNvSpPr txBox="1"/>
          <p:nvPr/>
        </p:nvSpPr>
        <p:spPr>
          <a:xfrm>
            <a:off x="840825" y="22820293"/>
            <a:ext cx="10589632" cy="1938992"/>
          </a:xfrm>
          <a:prstGeom prst="rect">
            <a:avLst/>
          </a:prstGeom>
          <a:noFill/>
        </p:spPr>
        <p:txBody>
          <a:bodyPr wrap="square" rtlCol="0">
            <a:spAutoFit/>
          </a:bodyPr>
          <a:lstStyle/>
          <a:p>
            <a:pPr algn="just"/>
            <a:r>
              <a:rPr lang="en-US" sz="2400" dirty="0"/>
              <a:t>For further statistical and descriptive analyses the admission forms were digitalized in excel format (view them using the QR-Code on the right). Based on </a:t>
            </a:r>
            <a:r>
              <a:rPr lang="en-US" sz="2400" dirty="0" err="1"/>
              <a:t>Kosmos</a:t>
            </a:r>
            <a:r>
              <a:rPr lang="en-US" sz="2400" dirty="0"/>
              <a:t> </a:t>
            </a:r>
            <a:r>
              <a:rPr lang="en-US" sz="2400" dirty="0" err="1"/>
              <a:t>Kanarenflora</a:t>
            </a:r>
            <a:r>
              <a:rPr lang="en-US" sz="2400" dirty="0"/>
              <a:t> (</a:t>
            </a:r>
            <a:r>
              <a:rPr lang="en-US" sz="2400" dirty="0" err="1"/>
              <a:t>Schönfelder</a:t>
            </a:r>
            <a:r>
              <a:rPr lang="en-US" sz="2400" dirty="0"/>
              <a:t> &amp; </a:t>
            </a:r>
            <a:r>
              <a:rPr lang="en-US" sz="2400" dirty="0" err="1"/>
              <a:t>Schönfelder</a:t>
            </a:r>
            <a:r>
              <a:rPr lang="en-US" sz="2400" dirty="0"/>
              <a:t> 2018) the typical </a:t>
            </a:r>
            <a:r>
              <a:rPr lang="de-DE" sz="2400" dirty="0" err="1"/>
              <a:t>locations</a:t>
            </a:r>
            <a:r>
              <a:rPr lang="de-DE" sz="2400" dirty="0"/>
              <a:t> </a:t>
            </a:r>
            <a:r>
              <a:rPr lang="en-US" sz="2400" dirty="0"/>
              <a:t>for each specie was added</a:t>
            </a:r>
            <a:r>
              <a:rPr lang="de-DE" sz="2400" dirty="0"/>
              <a:t>. W</a:t>
            </a:r>
            <a:r>
              <a:rPr lang="en-US" sz="2400" dirty="0"/>
              <a:t>e used R and Excel for cluster analysis, tabular displays, diagrams and </a:t>
            </a:r>
            <a:r>
              <a:rPr lang="en-US" sz="2400" dirty="0" err="1"/>
              <a:t>summings</a:t>
            </a:r>
            <a:r>
              <a:rPr lang="en-US" sz="2400" dirty="0"/>
              <a:t> of coverages, species and plot numbers. </a:t>
            </a:r>
          </a:p>
        </p:txBody>
      </p:sp>
      <p:sp>
        <p:nvSpPr>
          <p:cNvPr id="41" name="Textfeld 40">
            <a:extLst>
              <a:ext uri="{FF2B5EF4-FFF2-40B4-BE49-F238E27FC236}">
                <a16:creationId xmlns="" xmlns:a16="http://schemas.microsoft.com/office/drawing/2014/main" id="{C7190CB5-F437-4C04-9D64-C74F7504B2B1}"/>
              </a:ext>
            </a:extLst>
          </p:cNvPr>
          <p:cNvSpPr txBox="1"/>
          <p:nvPr/>
        </p:nvSpPr>
        <p:spPr>
          <a:xfrm>
            <a:off x="15376564" y="19412788"/>
            <a:ext cx="14143495" cy="461665"/>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en-US" b="0" dirty="0"/>
              <a:t>Fig. 1: Map of study area in the </a:t>
            </a:r>
            <a:r>
              <a:rPr lang="en-US" b="0" dirty="0" err="1"/>
              <a:t>Teno</a:t>
            </a:r>
            <a:r>
              <a:rPr lang="en-US" b="0" dirty="0"/>
              <a:t> mountains with plot positions on two different slopes along a ridge.</a:t>
            </a:r>
          </a:p>
        </p:txBody>
      </p:sp>
      <p:pic>
        <p:nvPicPr>
          <p:cNvPr id="26" name="Grafik 2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376564" y="9409743"/>
            <a:ext cx="14143495" cy="10014624"/>
          </a:xfrm>
          <a:prstGeom prst="rect">
            <a:avLst/>
          </a:prstGeom>
        </p:spPr>
      </p:pic>
      <p:sp>
        <p:nvSpPr>
          <p:cNvPr id="27" name="Ellipse 26"/>
          <p:cNvSpPr/>
          <p:nvPr/>
        </p:nvSpPr>
        <p:spPr>
          <a:xfrm>
            <a:off x="24004402" y="17526026"/>
            <a:ext cx="75732" cy="82858"/>
          </a:xfrm>
          <a:prstGeom prst="ellipse">
            <a:avLst/>
          </a:prstGeom>
          <a:solidFill>
            <a:srgbClr val="E85D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feld 43">
            <a:extLst>
              <a:ext uri="{FF2B5EF4-FFF2-40B4-BE49-F238E27FC236}">
                <a16:creationId xmlns="" xmlns:a16="http://schemas.microsoft.com/office/drawing/2014/main" id="{C7190CB5-F437-4C04-9D64-C74F7504B2B1}"/>
              </a:ext>
            </a:extLst>
          </p:cNvPr>
          <p:cNvSpPr txBox="1"/>
          <p:nvPr/>
        </p:nvSpPr>
        <p:spPr>
          <a:xfrm>
            <a:off x="27204064" y="20119916"/>
            <a:ext cx="2353103" cy="4893647"/>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pPr algn="l"/>
            <a:r>
              <a:rPr lang="en-US" b="0" dirty="0"/>
              <a:t>Fig. 4: Braun-</a:t>
            </a:r>
            <a:r>
              <a:rPr lang="en-US" b="0" dirty="0" err="1"/>
              <a:t>Blanquet</a:t>
            </a:r>
            <a:r>
              <a:rPr lang="en-US" b="0" dirty="0"/>
              <a:t>-Scale with the cover assignment for estimating the cover of </a:t>
            </a:r>
            <a:r>
              <a:rPr lang="en-US" b="0" dirty="0" smtClean="0"/>
              <a:t>vegetation </a:t>
            </a:r>
            <a:r>
              <a:rPr lang="en-US" b="0" dirty="0"/>
              <a:t>in the field (right) and visualization of exemplary coverage percentages (left).</a:t>
            </a:r>
          </a:p>
        </p:txBody>
      </p:sp>
      <p:sp>
        <p:nvSpPr>
          <p:cNvPr id="28" name="Textfeld 27"/>
          <p:cNvSpPr txBox="1"/>
          <p:nvPr/>
        </p:nvSpPr>
        <p:spPr>
          <a:xfrm>
            <a:off x="8223378" y="22499103"/>
            <a:ext cx="623889" cy="338554"/>
          </a:xfrm>
          <a:prstGeom prst="rect">
            <a:avLst/>
          </a:prstGeom>
          <a:noFill/>
        </p:spPr>
        <p:txBody>
          <a:bodyPr wrap="none" rtlCol="0">
            <a:spAutoFit/>
          </a:bodyPr>
          <a:lstStyle/>
          <a:p>
            <a:r>
              <a:rPr lang="en-US" sz="1600" dirty="0"/>
              <a:t>Fig. 2</a:t>
            </a:r>
          </a:p>
        </p:txBody>
      </p:sp>
      <p:sp>
        <p:nvSpPr>
          <p:cNvPr id="46" name="Textfeld 45"/>
          <p:cNvSpPr txBox="1"/>
          <p:nvPr/>
        </p:nvSpPr>
        <p:spPr>
          <a:xfrm>
            <a:off x="11644230" y="22496396"/>
            <a:ext cx="623889" cy="338554"/>
          </a:xfrm>
          <a:prstGeom prst="rect">
            <a:avLst/>
          </a:prstGeom>
          <a:noFill/>
        </p:spPr>
        <p:txBody>
          <a:bodyPr wrap="none" rtlCol="0">
            <a:spAutoFit/>
          </a:bodyPr>
          <a:lstStyle/>
          <a:p>
            <a:r>
              <a:rPr lang="en-US" sz="1600" dirty="0"/>
              <a:t>Fig. 3</a:t>
            </a:r>
          </a:p>
        </p:txBody>
      </p:sp>
      <p:pic>
        <p:nvPicPr>
          <p:cNvPr id="228" name="Grafik 22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116800" y="33922219"/>
            <a:ext cx="3212616" cy="2348981"/>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p:spPr>
      </p:pic>
      <p:pic>
        <p:nvPicPr>
          <p:cNvPr id="232" name="Grafik 2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642617" y="33925996"/>
            <a:ext cx="2443181" cy="2345204"/>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p:spPr>
      </p:pic>
      <p:sp>
        <p:nvSpPr>
          <p:cNvPr id="55" name="Textfeld 54">
            <a:extLst>
              <a:ext uri="{FF2B5EF4-FFF2-40B4-BE49-F238E27FC236}">
                <a16:creationId xmlns="" xmlns:a16="http://schemas.microsoft.com/office/drawing/2014/main" id="{C7190CB5-F437-4C04-9D64-C74F7504B2B1}"/>
              </a:ext>
            </a:extLst>
          </p:cNvPr>
          <p:cNvSpPr txBox="1"/>
          <p:nvPr/>
        </p:nvSpPr>
        <p:spPr>
          <a:xfrm>
            <a:off x="773372" y="30639034"/>
            <a:ext cx="14235126" cy="5632311"/>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a:latin typeface="Calibri" panose="020F0502020204030204" pitchFamily="34" charset="0"/>
                <a:cs typeface="Calibri" panose="020F0502020204030204" pitchFamily="34" charset="0"/>
              </a:defRPr>
            </a:lvl1pPr>
          </a:lstStyle>
          <a:p>
            <a:r>
              <a:rPr lang="en-US" b="1" dirty="0"/>
              <a:t>RESULTS | </a:t>
            </a:r>
            <a:r>
              <a:rPr lang="en-US" dirty="0"/>
              <a:t>Based on our collected data we are presenting our main results. In total </a:t>
            </a:r>
            <a:r>
              <a:rPr lang="en-US" b="1" dirty="0"/>
              <a:t>62 species </a:t>
            </a:r>
            <a:r>
              <a:rPr lang="en-US" dirty="0"/>
              <a:t>were recorded. The highest covers in total over all plots had </a:t>
            </a:r>
            <a:r>
              <a:rPr lang="en-US" i="1" dirty="0"/>
              <a:t>Erica </a:t>
            </a:r>
            <a:r>
              <a:rPr lang="en-US" i="1" dirty="0" err="1"/>
              <a:t>arborea</a:t>
            </a:r>
            <a:r>
              <a:rPr lang="en-US" dirty="0"/>
              <a:t>, </a:t>
            </a:r>
            <a:r>
              <a:rPr lang="en-US" i="1" dirty="0"/>
              <a:t>Cistus </a:t>
            </a:r>
            <a:r>
              <a:rPr lang="en-US" i="1" dirty="0" err="1"/>
              <a:t>monspeliensis</a:t>
            </a:r>
            <a:r>
              <a:rPr lang="en-US" i="1" dirty="0"/>
              <a:t> </a:t>
            </a:r>
            <a:r>
              <a:rPr lang="en-US" dirty="0"/>
              <a:t>and </a:t>
            </a:r>
            <a:r>
              <a:rPr lang="en-US" i="1" dirty="0" err="1"/>
              <a:t>Sonchus</a:t>
            </a:r>
            <a:r>
              <a:rPr lang="en-US" i="1" dirty="0"/>
              <a:t> </a:t>
            </a:r>
            <a:r>
              <a:rPr lang="en-US" i="1" dirty="0" err="1"/>
              <a:t>acaulis</a:t>
            </a:r>
            <a:r>
              <a:rPr lang="en-US" dirty="0"/>
              <a:t>. In contrast the most common species are </a:t>
            </a:r>
            <a:r>
              <a:rPr lang="en-US" i="1" dirty="0" err="1"/>
              <a:t>Sonchus</a:t>
            </a:r>
            <a:r>
              <a:rPr lang="en-US" i="1" dirty="0"/>
              <a:t> </a:t>
            </a:r>
            <a:r>
              <a:rPr lang="en-US" i="1" dirty="0" err="1"/>
              <a:t>acaulis</a:t>
            </a:r>
            <a:r>
              <a:rPr lang="en-US" dirty="0"/>
              <a:t>, detected on 13 out of 20 plots, </a:t>
            </a:r>
            <a:r>
              <a:rPr lang="en-US" i="1" dirty="0" err="1"/>
              <a:t>Pericallis</a:t>
            </a:r>
            <a:r>
              <a:rPr lang="en-US" i="1" dirty="0"/>
              <a:t> </a:t>
            </a:r>
            <a:r>
              <a:rPr lang="en-US" i="1" dirty="0" err="1"/>
              <a:t>tussilaginis</a:t>
            </a:r>
            <a:r>
              <a:rPr lang="en-US" i="1" dirty="0"/>
              <a:t> </a:t>
            </a:r>
            <a:r>
              <a:rPr lang="en-US" dirty="0"/>
              <a:t>on 10, </a:t>
            </a:r>
            <a:r>
              <a:rPr lang="en-US" i="1" dirty="0"/>
              <a:t>Erica </a:t>
            </a:r>
            <a:r>
              <a:rPr lang="en-US" i="1" dirty="0" err="1"/>
              <a:t>arborea</a:t>
            </a:r>
            <a:r>
              <a:rPr lang="en-US" dirty="0"/>
              <a:t> and </a:t>
            </a:r>
            <a:r>
              <a:rPr lang="en-US" i="1" dirty="0"/>
              <a:t>Cistus </a:t>
            </a:r>
            <a:r>
              <a:rPr lang="en-US" i="1" dirty="0" err="1"/>
              <a:t>monspeliensis</a:t>
            </a:r>
            <a:r>
              <a:rPr lang="en-US" i="1" dirty="0"/>
              <a:t> </a:t>
            </a:r>
            <a:r>
              <a:rPr lang="en-US" dirty="0"/>
              <a:t>respectively on 9. For inspecting the indicator species and their typical locations for each of the slopes a table was established (Fig. 10). The number of species per plot is almost even on both slopes and has a slight decrease with a higher altitude (Fig. </a:t>
            </a:r>
            <a:r>
              <a:rPr lang="en-US" dirty="0" smtClean="0"/>
              <a:t>11). </a:t>
            </a:r>
            <a:endParaRPr lang="en-US" dirty="0"/>
          </a:p>
          <a:p>
            <a:r>
              <a:rPr lang="en-US" dirty="0"/>
              <a:t>Furthermore a cluster analyses using the Bray-Curtis-Indicator was implemented. The result clearly assigns that there are two slopes with distinctive characteristics and plant compositions so that the method of categorizing the plots in two cluster (Custer 1 and Cluster 2) were sufficed (Fig. </a:t>
            </a:r>
            <a:r>
              <a:rPr lang="en-US" dirty="0" smtClean="0"/>
              <a:t>12). </a:t>
            </a:r>
            <a:r>
              <a:rPr lang="en-US" dirty="0"/>
              <a:t>Only exceptions were a unique plot with meadow (Fig. </a:t>
            </a:r>
            <a:r>
              <a:rPr lang="en-US" dirty="0" smtClean="0"/>
              <a:t>13) </a:t>
            </a:r>
            <a:r>
              <a:rPr lang="en-US" dirty="0"/>
              <a:t>and one with plenty of </a:t>
            </a:r>
            <a:r>
              <a:rPr lang="en-US" i="1" dirty="0" err="1"/>
              <a:t>Sonchus</a:t>
            </a:r>
            <a:r>
              <a:rPr lang="en-US" i="1" dirty="0"/>
              <a:t> </a:t>
            </a:r>
            <a:r>
              <a:rPr lang="en-US" i="1" dirty="0" err="1"/>
              <a:t>acaulis</a:t>
            </a:r>
            <a:r>
              <a:rPr lang="en-US" dirty="0"/>
              <a:t> (Fig. </a:t>
            </a:r>
            <a:r>
              <a:rPr lang="en-US" dirty="0" smtClean="0"/>
              <a:t>14) </a:t>
            </a:r>
            <a:r>
              <a:rPr lang="en-US" dirty="0"/>
              <a:t>which were assigned to the wrong cluster. We assume that these plots were heavily disturbed by human impact.</a:t>
            </a:r>
          </a:p>
          <a:p>
            <a:r>
              <a:rPr lang="en-US" dirty="0"/>
              <a:t>There is a significant difference in habit </a:t>
            </a:r>
            <a:r>
              <a:rPr lang="en-US" dirty="0" smtClean="0"/>
              <a:t>form heights </a:t>
            </a:r>
            <a:r>
              <a:rPr lang="en-US" dirty="0"/>
              <a:t>on both slopes (Fig. </a:t>
            </a:r>
            <a:r>
              <a:rPr lang="en-US" dirty="0" smtClean="0"/>
              <a:t>15). </a:t>
            </a:r>
            <a:r>
              <a:rPr lang="en-US" dirty="0"/>
              <a:t>While the Southwestern slope has no tree layer, the Northwestern slope includes a tree layer with an increase of height and altitude (Fig. </a:t>
            </a:r>
            <a:r>
              <a:rPr lang="en-US" dirty="0" smtClean="0"/>
              <a:t>15). </a:t>
            </a:r>
            <a:r>
              <a:rPr lang="en-US" dirty="0"/>
              <a:t>The shrub and herb layers are not showing clear </a:t>
            </a:r>
            <a:r>
              <a:rPr lang="en-US" dirty="0" smtClean="0"/>
              <a:t>discrepancies with higher altitude (Fig. 15). As the soil cover of the Northwestern slope is changing </a:t>
            </a:r>
            <a:r>
              <a:rPr lang="en-US" dirty="0" err="1" smtClean="0"/>
              <a:t>repeatly</a:t>
            </a:r>
            <a:r>
              <a:rPr lang="en-US" dirty="0" smtClean="0"/>
              <a:t>, the other slope is showing more continuity (Fig. 16).</a:t>
            </a:r>
            <a:endParaRPr lang="en-US" dirty="0"/>
          </a:p>
        </p:txBody>
      </p:sp>
      <p:sp>
        <p:nvSpPr>
          <p:cNvPr id="56" name="Textfeld 55">
            <a:extLst>
              <a:ext uri="{FF2B5EF4-FFF2-40B4-BE49-F238E27FC236}">
                <a16:creationId xmlns="" xmlns:a16="http://schemas.microsoft.com/office/drawing/2014/main" id="{C7190CB5-F437-4C04-9D64-C74F7504B2B1}"/>
              </a:ext>
            </a:extLst>
          </p:cNvPr>
          <p:cNvSpPr txBox="1"/>
          <p:nvPr/>
        </p:nvSpPr>
        <p:spPr>
          <a:xfrm>
            <a:off x="691107" y="40135219"/>
            <a:ext cx="28866060" cy="1200329"/>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a:latin typeface="Calibri" panose="020F0502020204030204" pitchFamily="34" charset="0"/>
                <a:cs typeface="Calibri" panose="020F0502020204030204" pitchFamily="34" charset="0"/>
              </a:defRPr>
            </a:lvl1pPr>
          </a:lstStyle>
          <a:p>
            <a:r>
              <a:rPr lang="en-US" b="1" dirty="0"/>
              <a:t>CONCLUSION |</a:t>
            </a:r>
            <a:r>
              <a:rPr lang="en-US" dirty="0"/>
              <a:t> With our field work we could confirm our hypothesis, that in our study area there are differences in species compositions and plant communities on the two slopes of the ridge proved by a cluster analysis. Further the statistical analysis generated additional proves. We assume that the differences are due to different climate caused by sun exposed position and wind direction and the following humid conditions. In summary significantly different vegetation communities can be conformed for both slopes with exclusions due to assumed human impact. The conclusion only apply for the ridge and therefore the upper slopes. </a:t>
            </a:r>
          </a:p>
        </p:txBody>
      </p:sp>
      <p:sp>
        <p:nvSpPr>
          <p:cNvPr id="57" name="Textfeld 56">
            <a:extLst>
              <a:ext uri="{FF2B5EF4-FFF2-40B4-BE49-F238E27FC236}">
                <a16:creationId xmlns="" xmlns:a16="http://schemas.microsoft.com/office/drawing/2014/main" id="{C7190CB5-F437-4C04-9D64-C74F7504B2B1}"/>
              </a:ext>
            </a:extLst>
          </p:cNvPr>
          <p:cNvSpPr txBox="1"/>
          <p:nvPr/>
        </p:nvSpPr>
        <p:spPr>
          <a:xfrm>
            <a:off x="751113" y="29597924"/>
            <a:ext cx="5370645" cy="830997"/>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en-US" b="0" dirty="0"/>
              <a:t>Fig. 5: View on </a:t>
            </a:r>
            <a:r>
              <a:rPr lang="en-US" b="0" dirty="0" smtClean="0"/>
              <a:t>the </a:t>
            </a:r>
            <a:r>
              <a:rPr lang="en-US" b="0" dirty="0" smtClean="0"/>
              <a:t>ridge</a:t>
            </a:r>
            <a:r>
              <a:rPr lang="en-US" b="0" dirty="0" smtClean="0">
                <a:solidFill>
                  <a:srgbClr val="FF0000"/>
                </a:solidFill>
              </a:rPr>
              <a:t> </a:t>
            </a:r>
            <a:r>
              <a:rPr lang="en-US" b="0" dirty="0" smtClean="0"/>
              <a:t>– </a:t>
            </a:r>
            <a:r>
              <a:rPr lang="en-US" b="0" dirty="0"/>
              <a:t>Left: southwest slope; Right: Northeast slope.</a:t>
            </a:r>
          </a:p>
        </p:txBody>
      </p:sp>
      <p:sp>
        <p:nvSpPr>
          <p:cNvPr id="58" name="Textfeld 57">
            <a:extLst>
              <a:ext uri="{FF2B5EF4-FFF2-40B4-BE49-F238E27FC236}">
                <a16:creationId xmlns="" xmlns:a16="http://schemas.microsoft.com/office/drawing/2014/main" id="{C7190CB5-F437-4C04-9D64-C74F7504B2B1}"/>
              </a:ext>
            </a:extLst>
          </p:cNvPr>
          <p:cNvSpPr txBox="1"/>
          <p:nvPr/>
        </p:nvSpPr>
        <p:spPr>
          <a:xfrm>
            <a:off x="6542523" y="29605370"/>
            <a:ext cx="5427824" cy="830997"/>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en-US" b="0" dirty="0"/>
              <a:t>Fig. 6: Data collection and determination in the field.</a:t>
            </a:r>
          </a:p>
        </p:txBody>
      </p:sp>
      <p:sp>
        <p:nvSpPr>
          <p:cNvPr id="59" name="Textfeld 58">
            <a:extLst>
              <a:ext uri="{FF2B5EF4-FFF2-40B4-BE49-F238E27FC236}">
                <a16:creationId xmlns="" xmlns:a16="http://schemas.microsoft.com/office/drawing/2014/main" id="{C7190CB5-F437-4C04-9D64-C74F7504B2B1}"/>
              </a:ext>
            </a:extLst>
          </p:cNvPr>
          <p:cNvSpPr txBox="1"/>
          <p:nvPr/>
        </p:nvSpPr>
        <p:spPr>
          <a:xfrm>
            <a:off x="12390285" y="29588983"/>
            <a:ext cx="5403840" cy="830997"/>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en-US" b="0" dirty="0"/>
              <a:t>Fig. 7: Common view of lower southwest slope</a:t>
            </a:r>
          </a:p>
        </p:txBody>
      </p:sp>
      <p:sp>
        <p:nvSpPr>
          <p:cNvPr id="60" name="Textfeld 59">
            <a:extLst>
              <a:ext uri="{FF2B5EF4-FFF2-40B4-BE49-F238E27FC236}">
                <a16:creationId xmlns="" xmlns:a16="http://schemas.microsoft.com/office/drawing/2014/main" id="{C7190CB5-F437-4C04-9D64-C74F7504B2B1}"/>
              </a:ext>
            </a:extLst>
          </p:cNvPr>
          <p:cNvSpPr txBox="1"/>
          <p:nvPr/>
        </p:nvSpPr>
        <p:spPr>
          <a:xfrm>
            <a:off x="18261691" y="29600304"/>
            <a:ext cx="5425974" cy="830997"/>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en-US" b="0" dirty="0"/>
              <a:t>Fig. 8: </a:t>
            </a:r>
            <a:r>
              <a:rPr lang="en-US" b="0" i="1" dirty="0"/>
              <a:t>Erica </a:t>
            </a:r>
            <a:r>
              <a:rPr lang="en-US" b="0" i="1" dirty="0" err="1"/>
              <a:t>arborea</a:t>
            </a:r>
            <a:r>
              <a:rPr lang="en-US" b="0" i="1" dirty="0"/>
              <a:t> </a:t>
            </a:r>
            <a:r>
              <a:rPr lang="en-US" b="0" dirty="0"/>
              <a:t>representing the common image of northeast slope.</a:t>
            </a:r>
          </a:p>
        </p:txBody>
      </p:sp>
      <p:sp>
        <p:nvSpPr>
          <p:cNvPr id="61" name="Textfeld 60">
            <a:extLst>
              <a:ext uri="{FF2B5EF4-FFF2-40B4-BE49-F238E27FC236}">
                <a16:creationId xmlns="" xmlns:a16="http://schemas.microsoft.com/office/drawing/2014/main" id="{C7190CB5-F437-4C04-9D64-C74F7504B2B1}"/>
              </a:ext>
            </a:extLst>
          </p:cNvPr>
          <p:cNvSpPr txBox="1"/>
          <p:nvPr/>
        </p:nvSpPr>
        <p:spPr>
          <a:xfrm>
            <a:off x="24175384" y="29600303"/>
            <a:ext cx="5403840" cy="830997"/>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en-US" b="0" dirty="0"/>
              <a:t>Fig. 9: Pathway through the laurel forest of upper northeast slope.</a:t>
            </a:r>
          </a:p>
        </p:txBody>
      </p:sp>
      <p:sp>
        <p:nvSpPr>
          <p:cNvPr id="62" name="Textfeld 61">
            <a:extLst>
              <a:ext uri="{FF2B5EF4-FFF2-40B4-BE49-F238E27FC236}">
                <a16:creationId xmlns="" xmlns:a16="http://schemas.microsoft.com/office/drawing/2014/main" id="{C7190CB5-F437-4C04-9D64-C74F7504B2B1}"/>
              </a:ext>
            </a:extLst>
          </p:cNvPr>
          <p:cNvSpPr txBox="1"/>
          <p:nvPr/>
        </p:nvSpPr>
        <p:spPr>
          <a:xfrm>
            <a:off x="26441400" y="36517917"/>
            <a:ext cx="3115767" cy="3416320"/>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pPr algn="l"/>
            <a:r>
              <a:rPr lang="en-US" b="0" dirty="0"/>
              <a:t>Fig. 10: Table of indicator species, amounts of plot appearances of each species and typically locations of species. Only top ten species per slope were considered.</a:t>
            </a:r>
          </a:p>
        </p:txBody>
      </p:sp>
      <p:sp>
        <p:nvSpPr>
          <p:cNvPr id="47" name="Textfeld 46">
            <a:extLst>
              <a:ext uri="{FF2B5EF4-FFF2-40B4-BE49-F238E27FC236}">
                <a16:creationId xmlns="" xmlns:a16="http://schemas.microsoft.com/office/drawing/2014/main" id="{8D8FE285-C13C-4C32-B204-5D6E88A9A929}"/>
              </a:ext>
            </a:extLst>
          </p:cNvPr>
          <p:cNvSpPr txBox="1"/>
          <p:nvPr/>
        </p:nvSpPr>
        <p:spPr>
          <a:xfrm>
            <a:off x="26441400" y="33916578"/>
            <a:ext cx="3135228" cy="2308324"/>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pPr algn="l"/>
            <a:r>
              <a:rPr lang="en-US" b="0" dirty="0"/>
              <a:t>Fig. </a:t>
            </a:r>
            <a:r>
              <a:rPr lang="en-US" b="0" dirty="0" smtClean="0"/>
              <a:t>13 </a:t>
            </a:r>
            <a:r>
              <a:rPr lang="en-US" b="0" dirty="0"/>
              <a:t>&amp; </a:t>
            </a:r>
            <a:r>
              <a:rPr lang="en-US" b="0" dirty="0" smtClean="0"/>
              <a:t>14: Exceptions of categories in cluster </a:t>
            </a:r>
            <a:r>
              <a:rPr lang="en-US" b="0" dirty="0" smtClean="0"/>
              <a:t>analyses. M</a:t>
            </a:r>
            <a:r>
              <a:rPr lang="en-US" b="0" dirty="0" smtClean="0"/>
              <a:t>eadow at Southwestern slope and </a:t>
            </a:r>
            <a:r>
              <a:rPr lang="en-US" b="0" i="1" dirty="0" err="1" smtClean="0"/>
              <a:t>Sonchus</a:t>
            </a:r>
            <a:r>
              <a:rPr lang="en-US" b="0" i="1" dirty="0" smtClean="0"/>
              <a:t> </a:t>
            </a:r>
            <a:r>
              <a:rPr lang="en-US" b="0" i="1" dirty="0" err="1" smtClean="0"/>
              <a:t>acaulis</a:t>
            </a:r>
            <a:r>
              <a:rPr lang="en-US" b="0" i="1" dirty="0" smtClean="0"/>
              <a:t> </a:t>
            </a:r>
            <a:r>
              <a:rPr lang="en-US" b="0" dirty="0" smtClean="0"/>
              <a:t>at Northeastern slope.</a:t>
            </a:r>
            <a:endParaRPr lang="en-US" b="0" dirty="0"/>
          </a:p>
        </p:txBody>
      </p:sp>
      <p:sp>
        <p:nvSpPr>
          <p:cNvPr id="48" name="Textfeld 47">
            <a:extLst>
              <a:ext uri="{FF2B5EF4-FFF2-40B4-BE49-F238E27FC236}">
                <a16:creationId xmlns="" xmlns:a16="http://schemas.microsoft.com/office/drawing/2014/main" id="{43F40520-3B00-464A-8A6F-CE2F2878C1A5}"/>
              </a:ext>
            </a:extLst>
          </p:cNvPr>
          <p:cNvSpPr txBox="1"/>
          <p:nvPr/>
        </p:nvSpPr>
        <p:spPr>
          <a:xfrm>
            <a:off x="19242201" y="33391754"/>
            <a:ext cx="728084" cy="338554"/>
          </a:xfrm>
          <a:prstGeom prst="rect">
            <a:avLst/>
          </a:prstGeom>
          <a:noFill/>
        </p:spPr>
        <p:txBody>
          <a:bodyPr wrap="none" rtlCol="0">
            <a:spAutoFit/>
          </a:bodyPr>
          <a:lstStyle/>
          <a:p>
            <a:r>
              <a:rPr lang="en-US" sz="1600" dirty="0"/>
              <a:t>Fig. </a:t>
            </a:r>
            <a:r>
              <a:rPr lang="en-US" sz="1600" dirty="0" smtClean="0"/>
              <a:t>11</a:t>
            </a:r>
            <a:endParaRPr lang="en-US" sz="1600" dirty="0"/>
          </a:p>
        </p:txBody>
      </p:sp>
      <p:sp>
        <p:nvSpPr>
          <p:cNvPr id="49" name="Textfeld 48">
            <a:extLst>
              <a:ext uri="{FF2B5EF4-FFF2-40B4-BE49-F238E27FC236}">
                <a16:creationId xmlns="" xmlns:a16="http://schemas.microsoft.com/office/drawing/2014/main" id="{1855A156-6EB3-48A1-94B3-E71EC1D9A3CE}"/>
              </a:ext>
            </a:extLst>
          </p:cNvPr>
          <p:cNvSpPr txBox="1"/>
          <p:nvPr/>
        </p:nvSpPr>
        <p:spPr>
          <a:xfrm>
            <a:off x="24174542" y="33442547"/>
            <a:ext cx="728084" cy="338554"/>
          </a:xfrm>
          <a:prstGeom prst="rect">
            <a:avLst/>
          </a:prstGeom>
          <a:noFill/>
        </p:spPr>
        <p:txBody>
          <a:bodyPr wrap="none" rtlCol="0">
            <a:spAutoFit/>
          </a:bodyPr>
          <a:lstStyle/>
          <a:p>
            <a:r>
              <a:rPr lang="en-US" sz="1600" dirty="0"/>
              <a:t>Fig. </a:t>
            </a:r>
            <a:r>
              <a:rPr lang="en-US" sz="1600" dirty="0" smtClean="0"/>
              <a:t>15</a:t>
            </a:r>
            <a:endParaRPr lang="en-US" sz="1600" dirty="0"/>
          </a:p>
        </p:txBody>
      </p:sp>
      <p:sp>
        <p:nvSpPr>
          <p:cNvPr id="50" name="Textfeld 49">
            <a:extLst>
              <a:ext uri="{FF2B5EF4-FFF2-40B4-BE49-F238E27FC236}">
                <a16:creationId xmlns="" xmlns:a16="http://schemas.microsoft.com/office/drawing/2014/main" id="{66B11F78-2286-4480-A1D4-33CBB5C7F442}"/>
              </a:ext>
            </a:extLst>
          </p:cNvPr>
          <p:cNvSpPr txBox="1"/>
          <p:nvPr/>
        </p:nvSpPr>
        <p:spPr>
          <a:xfrm>
            <a:off x="28829652" y="33403215"/>
            <a:ext cx="728084" cy="338554"/>
          </a:xfrm>
          <a:prstGeom prst="rect">
            <a:avLst/>
          </a:prstGeom>
          <a:noFill/>
        </p:spPr>
        <p:txBody>
          <a:bodyPr wrap="none" rtlCol="0">
            <a:spAutoFit/>
          </a:bodyPr>
          <a:lstStyle/>
          <a:p>
            <a:r>
              <a:rPr lang="en-US" sz="1600" dirty="0"/>
              <a:t>Fig. </a:t>
            </a:r>
            <a:r>
              <a:rPr lang="en-US" sz="1600" dirty="0" smtClean="0"/>
              <a:t>16</a:t>
            </a:r>
            <a:endParaRPr lang="en-US" sz="1600" dirty="0"/>
          </a:p>
        </p:txBody>
      </p:sp>
      <p:sp>
        <p:nvSpPr>
          <p:cNvPr id="51" name="Textfeld 50">
            <a:extLst>
              <a:ext uri="{FF2B5EF4-FFF2-40B4-BE49-F238E27FC236}">
                <a16:creationId xmlns="" xmlns:a16="http://schemas.microsoft.com/office/drawing/2014/main" id="{43F40520-3B00-464A-8A6F-CE2F2878C1A5}"/>
              </a:ext>
            </a:extLst>
          </p:cNvPr>
          <p:cNvSpPr txBox="1"/>
          <p:nvPr/>
        </p:nvSpPr>
        <p:spPr>
          <a:xfrm>
            <a:off x="19290445" y="35971780"/>
            <a:ext cx="728084" cy="338554"/>
          </a:xfrm>
          <a:prstGeom prst="rect">
            <a:avLst/>
          </a:prstGeom>
          <a:noFill/>
        </p:spPr>
        <p:txBody>
          <a:bodyPr wrap="none" rtlCol="0">
            <a:spAutoFit/>
          </a:bodyPr>
          <a:lstStyle/>
          <a:p>
            <a:r>
              <a:rPr lang="en-US" sz="1600" dirty="0">
                <a:solidFill>
                  <a:schemeClr val="bg1"/>
                </a:solidFill>
              </a:rPr>
              <a:t>Fig. </a:t>
            </a:r>
            <a:r>
              <a:rPr lang="en-US" sz="1600" dirty="0" smtClean="0">
                <a:solidFill>
                  <a:schemeClr val="bg1"/>
                </a:solidFill>
              </a:rPr>
              <a:t>12</a:t>
            </a:r>
            <a:endParaRPr lang="en-US" sz="1600" dirty="0">
              <a:solidFill>
                <a:schemeClr val="bg1"/>
              </a:solidFill>
            </a:endParaRPr>
          </a:p>
        </p:txBody>
      </p:sp>
    </p:spTree>
    <p:extLst>
      <p:ext uri="{BB962C8B-B14F-4D97-AF65-F5344CB8AC3E}">
        <p14:creationId xmlns:p14="http://schemas.microsoft.com/office/powerpoint/2010/main" val="21506365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1431</Words>
  <Application>Microsoft Office PowerPoint</Application>
  <PresentationFormat>Benutzerdefiniert</PresentationFormat>
  <Paragraphs>152</Paragraphs>
  <Slides>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vt:i4>
      </vt:variant>
    </vt:vector>
  </HeadingPairs>
  <TitlesOfParts>
    <vt:vector size="6" baseType="lpstr">
      <vt:lpstr>Arial</vt:lpstr>
      <vt:lpstr>Calibri</vt:lpstr>
      <vt:lpstr>Calibri Light</vt:lpstr>
      <vt:lpstr>Wingdings</vt:lpstr>
      <vt:lpstr>Office</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Martin Monkos</dc:creator>
  <cp:lastModifiedBy>Tiziana Li Koch</cp:lastModifiedBy>
  <cp:revision>316</cp:revision>
  <cp:lastPrinted>2017-02-13T05:04:43Z</cp:lastPrinted>
  <dcterms:created xsi:type="dcterms:W3CDTF">2017-01-18T14:04:44Z</dcterms:created>
  <dcterms:modified xsi:type="dcterms:W3CDTF">2018-05-22T12:12:16Z</dcterms:modified>
</cp:coreProperties>
</file>